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3"/>
  </p:notesMasterIdLst>
  <p:handoutMasterIdLst>
    <p:handoutMasterId r:id="rId34"/>
  </p:handoutMasterIdLst>
  <p:sldIdLst>
    <p:sldId id="256" r:id="rId2"/>
    <p:sldId id="264" r:id="rId3"/>
    <p:sldId id="270" r:id="rId4"/>
    <p:sldId id="271" r:id="rId5"/>
    <p:sldId id="265" r:id="rId6"/>
    <p:sldId id="322" r:id="rId7"/>
    <p:sldId id="317" r:id="rId8"/>
    <p:sldId id="305" r:id="rId9"/>
    <p:sldId id="303" r:id="rId10"/>
    <p:sldId id="306" r:id="rId11"/>
    <p:sldId id="307" r:id="rId12"/>
    <p:sldId id="309" r:id="rId13"/>
    <p:sldId id="308" r:id="rId14"/>
    <p:sldId id="315" r:id="rId15"/>
    <p:sldId id="310" r:id="rId16"/>
    <p:sldId id="332" r:id="rId17"/>
    <p:sldId id="311" r:id="rId18"/>
    <p:sldId id="312" r:id="rId19"/>
    <p:sldId id="316" r:id="rId20"/>
    <p:sldId id="313" r:id="rId21"/>
    <p:sldId id="314" r:id="rId22"/>
    <p:sldId id="333" r:id="rId23"/>
    <p:sldId id="269" r:id="rId24"/>
    <p:sldId id="304" r:id="rId25"/>
    <p:sldId id="323" r:id="rId26"/>
    <p:sldId id="324" r:id="rId27"/>
    <p:sldId id="325" r:id="rId28"/>
    <p:sldId id="329" r:id="rId29"/>
    <p:sldId id="330" r:id="rId30"/>
    <p:sldId id="331" r:id="rId31"/>
    <p:sldId id="321" r:id="rId32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27" autoAdjust="0"/>
    <p:restoredTop sz="94660"/>
  </p:normalViewPr>
  <p:slideViewPr>
    <p:cSldViewPr>
      <p:cViewPr varScale="1">
        <p:scale>
          <a:sx n="70" d="100"/>
          <a:sy n="70" d="100"/>
        </p:scale>
        <p:origin x="135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AE9C772-4C2D-40CA-8025-E5FE95E9AABC}" type="datetimeFigureOut">
              <a:rPr lang="en-US" smtClean="0"/>
              <a:pPr/>
              <a:t>10/12/2016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C8D433F9-7EE6-4F96-B31B-99B9085A090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77430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36353496-7088-4604-8A74-09622C2BABDD}" type="datetimeFigureOut">
              <a:rPr lang="en-US" smtClean="0"/>
              <a:t>10/12/2016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37A5BE8A-DF24-4A77-9C10-24EB532AEA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7962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A1FBEB6-40AE-4CAE-98E2-A59BC349568C}" type="datetimeFigureOut">
              <a:rPr lang="en-US" smtClean="0"/>
              <a:pPr/>
              <a:t>10/12/2016</a:t>
            </a:fld>
            <a:endParaRPr lang="en-US" dirty="0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43672A6-1666-4023-9532-964042F2825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A1FBEB6-40AE-4CAE-98E2-A59BC349568C}" type="datetimeFigureOut">
              <a:rPr lang="en-US" smtClean="0"/>
              <a:pPr/>
              <a:t>10/12/2016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43672A6-1666-4023-9532-964042F2825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A1FBEB6-40AE-4CAE-98E2-A59BC349568C}" type="datetimeFigureOut">
              <a:rPr lang="en-US" smtClean="0"/>
              <a:pPr/>
              <a:t>10/12/2016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43672A6-1666-4023-9532-964042F2825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A1FBEB6-40AE-4CAE-98E2-A59BC349568C}" type="datetimeFigureOut">
              <a:rPr lang="en-US" smtClean="0"/>
              <a:pPr/>
              <a:t>10/12/2016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43672A6-1666-4023-9532-964042F2825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A1FBEB6-40AE-4CAE-98E2-A59BC349568C}" type="datetimeFigureOut">
              <a:rPr lang="en-US" smtClean="0"/>
              <a:pPr/>
              <a:t>10/12/2016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43672A6-1666-4023-9532-964042F2825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A1FBEB6-40AE-4CAE-98E2-A59BC349568C}" type="datetimeFigureOut">
              <a:rPr lang="en-US" smtClean="0"/>
              <a:pPr/>
              <a:t>10/12/2016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43672A6-1666-4023-9532-964042F2825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A1FBEB6-40AE-4CAE-98E2-A59BC349568C}" type="datetimeFigureOut">
              <a:rPr lang="en-US" smtClean="0"/>
              <a:pPr/>
              <a:t>10/12/2016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43672A6-1666-4023-9532-964042F2825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A1FBEB6-40AE-4CAE-98E2-A59BC349568C}" type="datetimeFigureOut">
              <a:rPr lang="en-US" smtClean="0"/>
              <a:pPr/>
              <a:t>10/12/2016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43672A6-1666-4023-9532-964042F2825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A1FBEB6-40AE-4CAE-98E2-A59BC349568C}" type="datetimeFigureOut">
              <a:rPr lang="en-US" smtClean="0"/>
              <a:pPr/>
              <a:t>10/12/2016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43672A6-1666-4023-9532-964042F2825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A1FBEB6-40AE-4CAE-98E2-A59BC349568C}" type="datetimeFigureOut">
              <a:rPr lang="en-US" smtClean="0"/>
              <a:pPr/>
              <a:t>10/12/2016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43672A6-1666-4023-9532-964042F2825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A1FBEB6-40AE-4CAE-98E2-A59BC349568C}" type="datetimeFigureOut">
              <a:rPr lang="en-US" smtClean="0"/>
              <a:pPr/>
              <a:t>10/12/2016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43672A6-1666-4023-9532-964042F2825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CA1FBEB6-40AE-4CAE-98E2-A59BC349568C}" type="datetimeFigureOut">
              <a:rPr lang="en-US" smtClean="0"/>
              <a:pPr/>
              <a:t>10/12/2016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D43672A6-1666-4023-9532-964042F2825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baresources.com/pdf/firstthen.pdf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rainbreaks.blospot.com/" TargetMode="External"/><Relationship Id="rId2" Type="http://schemas.openxmlformats.org/officeDocument/2006/relationships/hyperlink" Target="http://www.gonoodle.com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pediastaff.com/blog/occupational-therapy-corner-creating-a-sensory-lifestyle-through-proprioception-7982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siwaresolution.com/Review360Training/Content/ContentPage.aspx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siwaresolution.com/Review360Training/Content/ContentPage.aspx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utisminternetmodules.org/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RwlhUcSGqgs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teampedia.com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m5yCOSHeYn4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siwaresolution.com/Review360Training/Content/ContentPage.aspx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2611902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Managing Individual Student Behaviors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0" y="2438400"/>
            <a:ext cx="7467600" cy="3962400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/>
              <a:t>Behavior Consultation Services:</a:t>
            </a:r>
          </a:p>
          <a:p>
            <a:pPr algn="ctr"/>
            <a:r>
              <a:rPr lang="en-US" dirty="0" smtClean="0"/>
              <a:t>Carilyn Alarid, alarid@aps.edu</a:t>
            </a:r>
          </a:p>
          <a:p>
            <a:pPr algn="ctr"/>
            <a:r>
              <a:rPr lang="en-US" dirty="0" smtClean="0"/>
              <a:t>Chris Briggs, briggs@aps.edu</a:t>
            </a:r>
          </a:p>
          <a:p>
            <a:pPr algn="ctr"/>
            <a:r>
              <a:rPr lang="en-US" dirty="0" smtClean="0"/>
              <a:t>David D’Antonio,  dantonio_d@aps.edu</a:t>
            </a:r>
          </a:p>
          <a:p>
            <a:pPr algn="ctr"/>
            <a:r>
              <a:rPr lang="en-US" dirty="0" smtClean="0"/>
              <a:t>Cathy Dorr,  dorr@aps.edu</a:t>
            </a:r>
          </a:p>
          <a:p>
            <a:pPr algn="ctr"/>
            <a:r>
              <a:rPr lang="en-US" dirty="0" smtClean="0"/>
              <a:t>Jennifer Riemen, riemen@aps.edu</a:t>
            </a:r>
          </a:p>
          <a:p>
            <a:pPr algn="ctr"/>
            <a:r>
              <a:rPr lang="en-US" dirty="0" smtClean="0"/>
              <a:t>Sunita Smith, smith_sun@aps.edu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Common 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Get: </a:t>
            </a:r>
          </a:p>
          <a:p>
            <a:pPr>
              <a:buNone/>
            </a:pPr>
            <a:r>
              <a:rPr lang="en-US" dirty="0" smtClean="0"/>
              <a:t>Sensory needs, attention, tangibles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b="1" dirty="0" smtClean="0"/>
              <a:t>Avoid: </a:t>
            </a:r>
          </a:p>
          <a:p>
            <a:pPr>
              <a:buNone/>
            </a:pPr>
            <a:r>
              <a:rPr lang="en-US" dirty="0" smtClean="0"/>
              <a:t>Tasks, environments, consequences, people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Function: To Get Attention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1447800"/>
            <a:ext cx="7790688" cy="4800600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en-US" dirty="0" smtClean="0"/>
              <a:t>Strategies:</a:t>
            </a:r>
          </a:p>
          <a:p>
            <a:r>
              <a:rPr lang="en-US" dirty="0" smtClean="0"/>
              <a:t>give attention for positives</a:t>
            </a:r>
          </a:p>
          <a:p>
            <a:r>
              <a:rPr lang="en-US" dirty="0" smtClean="0"/>
              <a:t>create opportunities they can get positive attention (helper, job, expert)</a:t>
            </a:r>
          </a:p>
          <a:p>
            <a:r>
              <a:rPr lang="en-US" dirty="0" smtClean="0"/>
              <a:t>social skills- teach personal space, how to initiate conversations, join a group</a:t>
            </a:r>
          </a:p>
          <a:p>
            <a:r>
              <a:rPr lang="en-US" dirty="0" smtClean="0"/>
              <a:t>build relationships- non-contingent positives</a:t>
            </a:r>
          </a:p>
          <a:p>
            <a:r>
              <a:rPr lang="en-US" dirty="0" smtClean="0"/>
              <a:t>cue system rather than verbal redirections</a:t>
            </a:r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Function: To Get Tangibles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447800"/>
            <a:ext cx="7924800" cy="4800600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en-US" dirty="0" smtClean="0"/>
              <a:t>Strategies:</a:t>
            </a:r>
          </a:p>
          <a:p>
            <a:r>
              <a:rPr lang="en-US" dirty="0" smtClean="0"/>
              <a:t>First__, Then__, and other turn taking strategies </a:t>
            </a:r>
            <a:r>
              <a:rPr lang="en-US" dirty="0" smtClean="0">
                <a:hlinkClick r:id="rId2"/>
              </a:rPr>
              <a:t>http://www.abaresources.com/pdf/firstthen.pdf</a:t>
            </a:r>
            <a:endParaRPr lang="en-US" dirty="0" smtClean="0"/>
          </a:p>
          <a:p>
            <a:r>
              <a:rPr lang="en-US" dirty="0" smtClean="0"/>
              <a:t>breaks with choice board</a:t>
            </a:r>
          </a:p>
          <a:p>
            <a:r>
              <a:rPr lang="en-US" dirty="0" smtClean="0"/>
              <a:t>adapt tasks so more engaging, increase interest</a:t>
            </a:r>
          </a:p>
          <a:p>
            <a:r>
              <a:rPr lang="en-US" dirty="0" smtClean="0"/>
              <a:t>use preferred items IN the task</a:t>
            </a:r>
          </a:p>
          <a:p>
            <a:r>
              <a:rPr lang="en-US" dirty="0" smtClean="0"/>
              <a:t>increase reinforcement for on task behaviors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Function: To Get Sensory Input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5410200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en-US" dirty="0" smtClean="0"/>
              <a:t>Strategies:</a:t>
            </a:r>
          </a:p>
          <a:p>
            <a:r>
              <a:rPr lang="en-US" dirty="0" smtClean="0"/>
              <a:t>movement breaks</a:t>
            </a:r>
          </a:p>
          <a:p>
            <a:r>
              <a:rPr lang="en-US" dirty="0" smtClean="0"/>
              <a:t>sensory menu</a:t>
            </a:r>
          </a:p>
          <a:p>
            <a:r>
              <a:rPr lang="en-US" dirty="0" smtClean="0"/>
              <a:t>seating alternatives (stand, clipboards, </a:t>
            </a:r>
            <a:r>
              <a:rPr lang="en-US" dirty="0" err="1" smtClean="0"/>
              <a:t>Therabands</a:t>
            </a:r>
            <a:r>
              <a:rPr lang="en-US" dirty="0"/>
              <a:t>/</a:t>
            </a:r>
            <a:r>
              <a:rPr lang="en-US" dirty="0" smtClean="0"/>
              <a:t> bungee cord, chair push ups)</a:t>
            </a:r>
          </a:p>
          <a:p>
            <a:r>
              <a:rPr lang="en-US" dirty="0" smtClean="0"/>
              <a:t>fidgets</a:t>
            </a:r>
          </a:p>
          <a:p>
            <a:pPr>
              <a:buNone/>
            </a:pPr>
            <a:r>
              <a:rPr lang="en-US" dirty="0" smtClean="0"/>
              <a:t>**Use data to determine when needed and schedule into day. </a:t>
            </a:r>
          </a:p>
          <a:p>
            <a:pPr>
              <a:buNone/>
            </a:pPr>
            <a:r>
              <a:rPr lang="en-US" dirty="0" smtClean="0"/>
              <a:t>**Be sure to teach how and when to use these strategies.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Sensory Resources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Movement- </a:t>
            </a:r>
            <a:r>
              <a:rPr lang="en-US" dirty="0" smtClean="0">
                <a:hlinkClick r:id="rId2"/>
              </a:rPr>
              <a:t>http://www.gonoodle.com/</a:t>
            </a:r>
            <a:endParaRPr lang="en-US" dirty="0" smtClean="0"/>
          </a:p>
          <a:p>
            <a:r>
              <a:rPr lang="en-US" dirty="0" smtClean="0"/>
              <a:t>Movement-  </a:t>
            </a:r>
            <a:r>
              <a:rPr lang="en-US" dirty="0" smtClean="0">
                <a:hlinkClick r:id="rId3"/>
              </a:rPr>
              <a:t>http://www.brainbreaks.blospot.com</a:t>
            </a:r>
            <a:endParaRPr lang="en-US" dirty="0" smtClean="0"/>
          </a:p>
          <a:p>
            <a:r>
              <a:rPr lang="en-US" dirty="0" smtClean="0"/>
              <a:t>Sensory- </a:t>
            </a:r>
            <a:r>
              <a:rPr lang="en-US" dirty="0" smtClean="0">
                <a:hlinkClick r:id="rId4"/>
              </a:rPr>
              <a:t>http://www.pediastaff.com/blog/occupational-therapy-corner-creating-a-sensory-lifestyle-through-proprioception-7982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Function: To Avoid Tasks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447800"/>
            <a:ext cx="8077200" cy="5257800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en-US" dirty="0" smtClean="0"/>
              <a:t>Strategies:</a:t>
            </a:r>
          </a:p>
          <a:p>
            <a:r>
              <a:rPr lang="en-US" dirty="0" smtClean="0"/>
              <a:t>look into what skills are lacking- Is the student ABLE?</a:t>
            </a:r>
          </a:p>
          <a:p>
            <a:r>
              <a:rPr lang="en-US" dirty="0" smtClean="0"/>
              <a:t>break it down- chunk work, folder flap strategy, cut worksheets into strips</a:t>
            </a:r>
          </a:p>
          <a:p>
            <a:r>
              <a:rPr lang="en-US" dirty="0" smtClean="0"/>
              <a:t>start with success, build momentum</a:t>
            </a:r>
          </a:p>
          <a:p>
            <a:r>
              <a:rPr lang="en-US" dirty="0" smtClean="0"/>
              <a:t>allow breaks- break cards, movement breaks</a:t>
            </a:r>
          </a:p>
          <a:p>
            <a:r>
              <a:rPr lang="en-US" dirty="0" smtClean="0"/>
              <a:t>plan undesirable tasks in between desirable tasks</a:t>
            </a:r>
          </a:p>
          <a:p>
            <a:r>
              <a:rPr lang="en-US" dirty="0" smtClean="0"/>
              <a:t>differentiate, give choices, get student input</a:t>
            </a:r>
          </a:p>
          <a:p>
            <a:r>
              <a:rPr lang="en-US" dirty="0" smtClean="0"/>
              <a:t>create a self monitoring system- graph progress </a:t>
            </a:r>
          </a:p>
          <a:p>
            <a:r>
              <a:rPr lang="en-US" dirty="0" smtClean="0"/>
              <a:t>check off list</a:t>
            </a:r>
          </a:p>
          <a:p>
            <a:r>
              <a:rPr lang="en-US" dirty="0" smtClean="0"/>
              <a:t>lotsa dots- sticker dots to “skip” one question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Resource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4400" u="sng" smtClean="0"/>
          </a:p>
          <a:p>
            <a:r>
              <a:rPr lang="en-US" sz="4400" u="sng" smtClean="0"/>
              <a:t>Practical </a:t>
            </a:r>
            <a:r>
              <a:rPr lang="en-US" sz="4400" u="sng" dirty="0" smtClean="0"/>
              <a:t>Ideas</a:t>
            </a:r>
            <a:r>
              <a:rPr lang="en-US" sz="4400" dirty="0" smtClean="0"/>
              <a:t> by McConnell and Patton </a:t>
            </a:r>
            <a:endParaRPr lang="en-US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Function: To Avoid Environment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en-US" dirty="0" smtClean="0"/>
              <a:t>Strategies:</a:t>
            </a:r>
          </a:p>
          <a:p>
            <a:r>
              <a:rPr lang="en-US" dirty="0" smtClean="0"/>
              <a:t>modify environment- lamps, natural light, lights off, soothing music playing, control movement and noise</a:t>
            </a:r>
          </a:p>
          <a:p>
            <a:r>
              <a:rPr lang="en-US" dirty="0" smtClean="0"/>
              <a:t>sensory box</a:t>
            </a:r>
          </a:p>
          <a:p>
            <a:r>
              <a:rPr lang="en-US" dirty="0" smtClean="0"/>
              <a:t>break space/cool down area</a:t>
            </a:r>
          </a:p>
          <a:p>
            <a:r>
              <a:rPr lang="en-US" dirty="0" smtClean="0"/>
              <a:t>coping strategies- noise canceling headphones, music, breathing exercises, tent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Function: To Avoid Consequences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en-US" dirty="0" smtClean="0"/>
              <a:t>Strategies:</a:t>
            </a:r>
          </a:p>
          <a:p>
            <a:r>
              <a:rPr lang="en-US" dirty="0" smtClean="0"/>
              <a:t>increase reinforcement ratio 5:1(Sugai &amp; Colvin, 1997)</a:t>
            </a:r>
          </a:p>
          <a:p>
            <a:r>
              <a:rPr lang="en-US" dirty="0" smtClean="0"/>
              <a:t>phrase feedback beginning with what student IS doing right</a:t>
            </a:r>
          </a:p>
          <a:p>
            <a:r>
              <a:rPr lang="en-US" dirty="0" smtClean="0"/>
              <a:t>Nurtured Heart Approach</a:t>
            </a:r>
          </a:p>
          <a:p>
            <a:r>
              <a:rPr lang="en-US" dirty="0" smtClean="0"/>
              <a:t>time feedback for when student is calm</a:t>
            </a:r>
          </a:p>
          <a:p>
            <a:r>
              <a:rPr lang="en-US" dirty="0" smtClean="0"/>
              <a:t>create a cool down area</a:t>
            </a:r>
          </a:p>
          <a:p>
            <a:r>
              <a:rPr lang="en-US" dirty="0" smtClean="0"/>
              <a:t>ask questions vs. making assumptions</a:t>
            </a:r>
          </a:p>
          <a:p>
            <a:r>
              <a:rPr lang="en-US" dirty="0" smtClean="0"/>
              <a:t>think sheets, problem solving sheets</a:t>
            </a:r>
          </a:p>
          <a:p>
            <a:r>
              <a:rPr lang="en-US" dirty="0" smtClean="0"/>
              <a:t>avoid power struggles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-304800"/>
            <a:ext cx="7498080" cy="1143000"/>
          </a:xfrm>
        </p:spPr>
        <p:txBody>
          <a:bodyPr/>
          <a:lstStyle/>
          <a:p>
            <a:pPr algn="ctr"/>
            <a:r>
              <a:rPr lang="en-US" dirty="0" smtClean="0"/>
              <a:t>Resources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685800"/>
            <a:ext cx="8153400" cy="6172200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en-US" dirty="0" smtClean="0"/>
              <a:t>Review 360 Behavior Correction Module</a:t>
            </a:r>
          </a:p>
          <a:p>
            <a:pPr algn="ctr">
              <a:buNone/>
            </a:pPr>
            <a:r>
              <a:rPr lang="en-US" dirty="0" smtClean="0"/>
              <a:t>Problem Solving Sheet/Chart/Tips, Think Sheet,  Behavior Contract:</a:t>
            </a:r>
          </a:p>
          <a:p>
            <a:pPr>
              <a:buNone/>
            </a:pPr>
            <a:r>
              <a:rPr lang="en-US" dirty="0" smtClean="0">
                <a:hlinkClick r:id="rId2"/>
              </a:rPr>
              <a:t>https://www.psiwaresolution.com/Review360Training/Content/ContentPage.aspx</a:t>
            </a:r>
            <a:endParaRPr lang="en-US" dirty="0" smtClean="0"/>
          </a:p>
          <a:p>
            <a:pPr algn="ctr"/>
            <a:r>
              <a:rPr lang="en-US" dirty="0" smtClean="0"/>
              <a:t>Review 360 Behavior Interaction Module</a:t>
            </a:r>
          </a:p>
          <a:p>
            <a:pPr algn="ctr">
              <a:buNone/>
            </a:pPr>
            <a:r>
              <a:rPr lang="en-US" dirty="0" smtClean="0"/>
              <a:t>Power Struggle Tips: </a:t>
            </a:r>
            <a:r>
              <a:rPr lang="en-US" dirty="0" smtClean="0">
                <a:hlinkClick r:id="rId2"/>
              </a:rPr>
              <a:t>https://www.psiwaresolution.com/Review360Training/Content/ContentPage.aspx</a:t>
            </a:r>
            <a:endParaRPr lang="en-US" dirty="0" smtClean="0"/>
          </a:p>
          <a:p>
            <a:pPr algn="ctr"/>
            <a:r>
              <a:rPr lang="en-US" dirty="0" smtClean="0"/>
              <a:t>Review 360 Behavior Expectation Module</a:t>
            </a:r>
          </a:p>
          <a:p>
            <a:pPr algn="ctr">
              <a:buNone/>
            </a:pPr>
            <a:r>
              <a:rPr lang="en-US" dirty="0" smtClean="0"/>
              <a:t>Tips to Cool Down: </a:t>
            </a:r>
            <a:r>
              <a:rPr lang="en-US" dirty="0" smtClean="0">
                <a:hlinkClick r:id="rId2"/>
              </a:rPr>
              <a:t>https://www.psiwaresolution.com/Review360Training/Content/ContentPage.aspx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Knowing Your Student’s: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strengths and weaknesses in academics, behavior, social interactions, communication,  personal interests.</a:t>
            </a:r>
          </a:p>
          <a:p>
            <a:r>
              <a:rPr lang="en-US" dirty="0" smtClean="0"/>
              <a:t>patterns of typical triggers.</a:t>
            </a:r>
          </a:p>
          <a:p>
            <a:r>
              <a:rPr lang="en-US" dirty="0" smtClean="0"/>
              <a:t>reinforcers,  motivators.</a:t>
            </a:r>
          </a:p>
          <a:p>
            <a:r>
              <a:rPr lang="en-US" dirty="0" smtClean="0"/>
              <a:t>interests outside of school.</a:t>
            </a:r>
          </a:p>
          <a:p>
            <a:r>
              <a:rPr lang="en-US" dirty="0" smtClean="0"/>
              <a:t>effectiveness of strategies.</a:t>
            </a:r>
          </a:p>
          <a:p>
            <a:r>
              <a:rPr lang="en-US" dirty="0" smtClean="0"/>
              <a:t>background information, family history, student perspectives, and neighborhood.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Function: To Control…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en-US" dirty="0" smtClean="0"/>
              <a:t>Strategies:</a:t>
            </a:r>
          </a:p>
          <a:p>
            <a:r>
              <a:rPr lang="en-US" dirty="0" smtClean="0"/>
              <a:t>create structured and predictable environment</a:t>
            </a:r>
          </a:p>
          <a:p>
            <a:r>
              <a:rPr lang="en-US" dirty="0" smtClean="0"/>
              <a:t>structure routines and procedures</a:t>
            </a:r>
          </a:p>
          <a:p>
            <a:r>
              <a:rPr lang="en-US" dirty="0" smtClean="0"/>
              <a:t>prepare for changes and transitions</a:t>
            </a:r>
          </a:p>
          <a:p>
            <a:r>
              <a:rPr lang="en-US" dirty="0" smtClean="0"/>
              <a:t>plan alternatives (lunch, assemblies, substitutes)</a:t>
            </a:r>
          </a:p>
          <a:p>
            <a:r>
              <a:rPr lang="en-US" dirty="0" smtClean="0"/>
              <a:t>give choices</a:t>
            </a:r>
          </a:p>
          <a:p>
            <a:r>
              <a:rPr lang="en-US" dirty="0" smtClean="0"/>
              <a:t>give control- be teacher, tutor peers, job</a:t>
            </a:r>
          </a:p>
          <a:p>
            <a:r>
              <a:rPr lang="en-US" dirty="0" smtClean="0"/>
              <a:t>make an agenda or individual schedule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Resources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447800"/>
            <a:ext cx="8077200" cy="5410200"/>
          </a:xfrm>
        </p:spPr>
        <p:txBody>
          <a:bodyPr/>
          <a:lstStyle/>
          <a:p>
            <a:pPr algn="ctr"/>
            <a:r>
              <a:rPr lang="en-US" dirty="0" smtClean="0"/>
              <a:t>Review 360 Behavior Expectation Module</a:t>
            </a:r>
          </a:p>
          <a:p>
            <a:pPr algn="ctr">
              <a:buNone/>
            </a:pPr>
            <a:r>
              <a:rPr lang="en-US" dirty="0" smtClean="0"/>
              <a:t>Tips to Cool Down, Graphic Organizers: </a:t>
            </a:r>
            <a:r>
              <a:rPr lang="en-US" dirty="0" smtClean="0">
                <a:hlinkClick r:id="rId2"/>
              </a:rPr>
              <a:t>https://www.psiwaresolution.com/Review360Training/Content/ContentPage.aspx</a:t>
            </a:r>
            <a:endParaRPr lang="en-US" dirty="0" smtClean="0"/>
          </a:p>
          <a:p>
            <a:pPr algn="ctr">
              <a:buNone/>
            </a:pPr>
            <a:endParaRPr lang="en-US" dirty="0" smtClean="0"/>
          </a:p>
          <a:p>
            <a:r>
              <a:rPr lang="en-US" dirty="0" smtClean="0"/>
              <a:t>Review 360 Behavior Procedure Module</a:t>
            </a:r>
          </a:p>
          <a:p>
            <a:pPr algn="ctr">
              <a:buNone/>
            </a:pPr>
            <a:r>
              <a:rPr lang="en-US" dirty="0" smtClean="0"/>
              <a:t>Organizers, Routines:</a:t>
            </a:r>
          </a:p>
          <a:p>
            <a:pPr algn="ctr">
              <a:buNone/>
            </a:pPr>
            <a:r>
              <a:rPr lang="en-US" dirty="0" smtClean="0">
                <a:hlinkClick r:id="rId2"/>
              </a:rPr>
              <a:t>https://www.psiwaresolution.com/Review360Training/Content/ContentPage.aspx</a:t>
            </a:r>
            <a:endParaRPr lang="en-US" dirty="0" smtClean="0"/>
          </a:p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Activity: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Find a new partner</a:t>
            </a:r>
          </a:p>
          <a:p>
            <a:r>
              <a:rPr lang="en-US" dirty="0" smtClean="0"/>
              <a:t>You will receive one of the common functions</a:t>
            </a:r>
          </a:p>
          <a:p>
            <a:r>
              <a:rPr lang="en-US" dirty="0" smtClean="0"/>
              <a:t>Brainstorm at least 3 other possible strategies for this function</a:t>
            </a:r>
          </a:p>
          <a:p>
            <a:r>
              <a:rPr lang="en-US" dirty="0" smtClean="0"/>
              <a:t>Be prepared to share your ideas</a:t>
            </a:r>
          </a:p>
          <a:p>
            <a:endParaRPr lang="en-US" dirty="0"/>
          </a:p>
          <a:p>
            <a:pPr marL="82296" indent="0" algn="ctr">
              <a:buNone/>
            </a:pPr>
            <a:r>
              <a:rPr lang="en-US" dirty="0" smtClean="0"/>
              <a:t>(10 minutes)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04406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477962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Typical Skill Deficit that Lead to Problem Behaviors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752600"/>
            <a:ext cx="8077200" cy="5105400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social skills (how to accept feedback, read social cues, respond appropriately to varying contexts, disagree, resolve conflict)</a:t>
            </a:r>
          </a:p>
          <a:p>
            <a:r>
              <a:rPr lang="en-US" dirty="0" smtClean="0"/>
              <a:t>self control/self regulation (know and advocate for sensory needs, think before doing, anticipate consequences)</a:t>
            </a:r>
          </a:p>
          <a:p>
            <a:r>
              <a:rPr lang="en-US" dirty="0" smtClean="0"/>
              <a:t>listening/speaking (taking turns in conversations, expressing thoughts/feelings, understanding tone)</a:t>
            </a:r>
          </a:p>
          <a:p>
            <a:r>
              <a:rPr lang="en-US" dirty="0" smtClean="0"/>
              <a:t>cognitive/emotional flexibility (adjust to changes in people/environments, generalize skills)</a:t>
            </a:r>
          </a:p>
          <a:p>
            <a:r>
              <a:rPr lang="en-US" dirty="0" smtClean="0"/>
              <a:t>anger management (express feelings, match feelings to problem, coping strategies, calming strategies)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Teaching Replacement Behaviors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en-US" dirty="0" smtClean="0"/>
              <a:t>The replacement behavior </a:t>
            </a:r>
            <a:r>
              <a:rPr lang="en-US" b="1" u="sng" dirty="0" smtClean="0"/>
              <a:t>must</a:t>
            </a:r>
            <a:r>
              <a:rPr lang="en-US" dirty="0" smtClean="0"/>
              <a:t> be related to the function of the target behavior.</a:t>
            </a:r>
          </a:p>
          <a:p>
            <a:pPr algn="ctr">
              <a:buNone/>
            </a:pPr>
            <a:r>
              <a:rPr lang="en-US" dirty="0" smtClean="0"/>
              <a:t>So….</a:t>
            </a:r>
          </a:p>
          <a:p>
            <a:pPr algn="ctr">
              <a:buNone/>
            </a:pPr>
            <a:r>
              <a:rPr lang="en-US" dirty="0" smtClean="0"/>
              <a:t>How can the student get or avoid get what they want in a more appropriate way?</a:t>
            </a:r>
          </a:p>
          <a:p>
            <a:pPr algn="ctr"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To Increase Skills, You Can: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dirty="0" smtClean="0"/>
              <a:t>Directly teach the skill and reinforce when used</a:t>
            </a:r>
          </a:p>
          <a:p>
            <a:pPr>
              <a:lnSpc>
                <a:spcPct val="90000"/>
              </a:lnSpc>
              <a:buNone/>
            </a:pPr>
            <a:endParaRPr lang="en-US" dirty="0" smtClean="0"/>
          </a:p>
          <a:p>
            <a:pPr>
              <a:lnSpc>
                <a:spcPct val="90000"/>
              </a:lnSpc>
              <a:buNone/>
            </a:pPr>
            <a:r>
              <a:rPr lang="en-US" dirty="0" smtClean="0"/>
              <a:t>                and/or</a:t>
            </a:r>
          </a:p>
          <a:p>
            <a:pPr>
              <a:lnSpc>
                <a:spcPct val="90000"/>
              </a:lnSpc>
              <a:buNone/>
            </a:pPr>
            <a:endParaRPr lang="en-US" dirty="0" smtClean="0"/>
          </a:p>
          <a:p>
            <a:pPr>
              <a:lnSpc>
                <a:spcPct val="90000"/>
              </a:lnSpc>
            </a:pPr>
            <a:r>
              <a:rPr lang="en-US" dirty="0" smtClean="0"/>
              <a:t>Make the replacement behavior more effective than the problem behavior and reinforce when used</a:t>
            </a:r>
          </a:p>
          <a:p>
            <a:pPr>
              <a:lnSpc>
                <a:spcPct val="90000"/>
              </a:lnSpc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Teaching Replacement Behaviors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09600" indent="-609600"/>
            <a:r>
              <a:rPr lang="en-US" dirty="0" smtClean="0"/>
              <a:t>Identify a functionally equivalent alternative.</a:t>
            </a:r>
          </a:p>
          <a:p>
            <a:pPr marL="609600" indent="-609600"/>
            <a:r>
              <a:rPr lang="en-US" dirty="0" smtClean="0"/>
              <a:t>Assess current skill &amp; next steps in the emerging skill.</a:t>
            </a:r>
          </a:p>
          <a:p>
            <a:pPr marL="609600" indent="-609600"/>
            <a:r>
              <a:rPr lang="en-US" dirty="0" smtClean="0"/>
              <a:t>Teach the student how and when to use the alternative.</a:t>
            </a:r>
          </a:p>
          <a:p>
            <a:pPr marL="609600" indent="-609600"/>
            <a:r>
              <a:rPr lang="en-US" dirty="0" smtClean="0"/>
              <a:t>Make sure that everyone responds to the new skill so that it works more effectively than the problem behavior.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274638"/>
            <a:ext cx="80010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Ways to Teach Replacement Behaviors: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Direct Instruction- </a:t>
            </a:r>
            <a:r>
              <a:rPr lang="en-US" u="sng" dirty="0" smtClean="0"/>
              <a:t>Skillstreaming</a:t>
            </a:r>
            <a:r>
              <a:rPr lang="en-US" dirty="0" smtClean="0"/>
              <a:t> by McGinnis, Ellen</a:t>
            </a:r>
          </a:p>
          <a:p>
            <a:r>
              <a:rPr lang="en-US" dirty="0" smtClean="0"/>
              <a:t>Video Modeling- </a:t>
            </a:r>
            <a:r>
              <a:rPr lang="en-US" dirty="0" smtClean="0">
                <a:hlinkClick r:id="rId2"/>
              </a:rPr>
              <a:t>http://www.autisminternetmodules.org</a:t>
            </a:r>
            <a:endParaRPr lang="en-US" dirty="0" smtClean="0"/>
          </a:p>
          <a:p>
            <a:r>
              <a:rPr lang="en-US" dirty="0" smtClean="0"/>
              <a:t>Social Stories- </a:t>
            </a:r>
            <a:r>
              <a:rPr lang="en-US" u="sng" dirty="0" smtClean="0"/>
              <a:t>The New Social Story Book</a:t>
            </a:r>
            <a:r>
              <a:rPr lang="en-US" dirty="0" smtClean="0"/>
              <a:t> by Carol Gray</a:t>
            </a:r>
          </a:p>
          <a:p>
            <a:r>
              <a:rPr lang="en-US" dirty="0" smtClean="0"/>
              <a:t>Cue/Prompt Systems- </a:t>
            </a:r>
            <a:r>
              <a:rPr lang="en-US" u="sng" dirty="0" smtClean="0"/>
              <a:t>Zones of Regulation</a:t>
            </a:r>
            <a:r>
              <a:rPr lang="en-US" dirty="0" smtClean="0"/>
              <a:t>,  </a:t>
            </a:r>
            <a:r>
              <a:rPr lang="en-US" u="sng" dirty="0" smtClean="0"/>
              <a:t>The Alert Program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Examples of Replacement Behaviors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requesting help, modifications, seating alternative</a:t>
            </a:r>
          </a:p>
          <a:p>
            <a:r>
              <a:rPr lang="en-US" dirty="0" smtClean="0"/>
              <a:t>requesting sensory needs</a:t>
            </a:r>
          </a:p>
          <a:p>
            <a:r>
              <a:rPr lang="en-US" dirty="0" smtClean="0"/>
              <a:t>requesting to take a break, cool down (McIntosh &amp; Gietz, 2011)</a:t>
            </a:r>
          </a:p>
          <a:p>
            <a:r>
              <a:rPr lang="en-US" dirty="0" smtClean="0"/>
              <a:t>calming techniques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When to Reinforce: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Times the student is not displaying the problem behavior.</a:t>
            </a:r>
          </a:p>
          <a:p>
            <a:r>
              <a:rPr lang="en-US" dirty="0" smtClean="0"/>
              <a:t>Times the student is not displaying the problem to the degree they usually do.</a:t>
            </a:r>
          </a:p>
          <a:p>
            <a:r>
              <a:rPr lang="en-US" dirty="0" smtClean="0"/>
              <a:t>When the student stops displaying the problem behavior.</a:t>
            </a:r>
          </a:p>
          <a:p>
            <a:r>
              <a:rPr lang="en-US" dirty="0" smtClean="0"/>
              <a:t>When the student approximates the desired behavior.</a:t>
            </a:r>
          </a:p>
          <a:p>
            <a:r>
              <a:rPr lang="en-US" dirty="0" smtClean="0"/>
              <a:t>When the student uses the replacement behavior.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Changing Our Assumptions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We have to assume that a student doesn’t know how to perform a skill before assuming they don’t want to. (Gresham, Van &amp; Cook, 2006)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We need to be sure we’ve taught expected skills before expecting skill performance.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Reinforcement Systems: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self monitoring system- point sheets</a:t>
            </a:r>
          </a:p>
          <a:p>
            <a:r>
              <a:rPr lang="en-US" dirty="0" smtClean="0"/>
              <a:t>frequent- raffle tickets</a:t>
            </a:r>
          </a:p>
          <a:p>
            <a:r>
              <a:rPr lang="en-US" dirty="0" smtClean="0"/>
              <a:t>whole class- Bingo charts, teacher vs. student game</a:t>
            </a:r>
          </a:p>
          <a:p>
            <a:r>
              <a:rPr lang="en-US" dirty="0" smtClean="0"/>
              <a:t>maintenance- behavior contracts (Walker et. al., 2004)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Be Awesome…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r>
              <a:rPr lang="en-US" dirty="0" smtClean="0">
                <a:hlinkClick r:id="rId2"/>
              </a:rPr>
              <a:t>https://www.youtube.com/watch?v=RwlhUcSGqgs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smtClean="0"/>
              <a:t>Why is Rapport so Important?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447800"/>
            <a:ext cx="8153400" cy="5410200"/>
          </a:xfrm>
        </p:spPr>
        <p:txBody>
          <a:bodyPr/>
          <a:lstStyle/>
          <a:p>
            <a:r>
              <a:rPr lang="en-US" dirty="0" smtClean="0"/>
              <a:t>Motivation- students are more likely to try harder (Kontos, Wilcox &amp; Herzog, 1997)</a:t>
            </a:r>
          </a:p>
          <a:p>
            <a:r>
              <a:rPr lang="en-US" dirty="0" smtClean="0"/>
              <a:t>Security- students are more likely to take risks, not fear failure, persevere</a:t>
            </a:r>
          </a:p>
          <a:p>
            <a:r>
              <a:rPr lang="en-US" dirty="0" smtClean="0"/>
              <a:t>Trust- when students know what to expect and see consistency, there are fewer behavior problems and it’s easier to accept corrective feedback</a:t>
            </a:r>
          </a:p>
          <a:p>
            <a:r>
              <a:rPr lang="en-US" dirty="0" smtClean="0"/>
              <a:t>Respect- students are more likely to respect authority when they feel respected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smtClean="0"/>
              <a:t>How to Build Rapport: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447800"/>
            <a:ext cx="7866888" cy="5257800"/>
          </a:xfrm>
        </p:spPr>
        <p:txBody>
          <a:bodyPr>
            <a:normAutofit fontScale="92500"/>
          </a:bodyPr>
          <a:lstStyle/>
          <a:p>
            <a:r>
              <a:rPr lang="en-US" sz="2800" dirty="0" smtClean="0">
                <a:cs typeface="Arial" pitchFamily="34" charset="0"/>
              </a:rPr>
              <a:t>know and use students’ interests/ talents</a:t>
            </a:r>
          </a:p>
          <a:p>
            <a:r>
              <a:rPr lang="en-US" sz="2800" dirty="0" smtClean="0">
                <a:cs typeface="Arial" pitchFamily="34" charset="0"/>
              </a:rPr>
              <a:t>model courteous behaviors (problem solve, apologize)</a:t>
            </a:r>
          </a:p>
          <a:p>
            <a:r>
              <a:rPr lang="en-US" sz="2800" dirty="0" smtClean="0">
                <a:cs typeface="Arial" pitchFamily="34" charset="0"/>
              </a:rPr>
              <a:t>solicit input (Suggestion Box, Class Meetings)</a:t>
            </a:r>
          </a:p>
          <a:p>
            <a:r>
              <a:rPr lang="en-US" sz="2800" dirty="0" smtClean="0">
                <a:cs typeface="Arial" pitchFamily="34" charset="0"/>
              </a:rPr>
              <a:t>actively listen, validate feelings</a:t>
            </a:r>
          </a:p>
          <a:p>
            <a:r>
              <a:rPr lang="en-US" sz="2800" dirty="0" smtClean="0">
                <a:cs typeface="Arial" pitchFamily="34" charset="0"/>
              </a:rPr>
              <a:t>be consistent, fair, predictable</a:t>
            </a:r>
          </a:p>
          <a:p>
            <a:r>
              <a:rPr lang="en-US" sz="2800" dirty="0" smtClean="0"/>
              <a:t>ice breakers:    </a:t>
            </a:r>
            <a:r>
              <a:rPr lang="en-US" sz="2800" dirty="0" smtClean="0">
                <a:hlinkClick r:id="rId2"/>
              </a:rPr>
              <a:t>http://www.teampedia.com</a:t>
            </a:r>
            <a:endParaRPr lang="en-US" sz="2800" dirty="0" smtClean="0"/>
          </a:p>
          <a:p>
            <a:r>
              <a:rPr lang="en-US" sz="2800" dirty="0" smtClean="0"/>
              <a:t>morning check ins – afternoon check outs</a:t>
            </a:r>
          </a:p>
          <a:p>
            <a:r>
              <a:rPr lang="en-US" sz="2800" dirty="0" smtClean="0"/>
              <a:t>class meetings – Community Circle – sharing</a:t>
            </a:r>
          </a:p>
          <a:p>
            <a:r>
              <a:rPr lang="en-US" sz="2800" dirty="0" smtClean="0"/>
              <a:t>Tribes:  utilize talking stick</a:t>
            </a:r>
          </a:p>
          <a:p>
            <a:r>
              <a:rPr lang="en-US" sz="2800" dirty="0" smtClean="0"/>
              <a:t>goal setting:  “I would like to work on…</a:t>
            </a:r>
          </a:p>
          <a:p>
            <a:r>
              <a:rPr lang="en-US" sz="2800" dirty="0" smtClean="0"/>
              <a:t>journal:  expression, teacher response</a:t>
            </a:r>
            <a:endParaRPr lang="en-US" sz="2800" dirty="0" smtClean="0">
              <a:cs typeface="Arial" pitchFamily="34" charset="0"/>
            </a:endParaRPr>
          </a:p>
          <a:p>
            <a:pPr>
              <a:buNone/>
            </a:pP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Things to Say More Often…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r>
              <a:rPr lang="en-US" dirty="0" smtClean="0">
                <a:hlinkClick r:id="rId2"/>
              </a:rPr>
              <a:t>https://www.youtube.com/watch?v=m5yCOSHeYn4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Think-Pair-Share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Pair up with a partner and think of a time when you built rapport with a difficult student</a:t>
            </a:r>
          </a:p>
          <a:p>
            <a:r>
              <a:rPr lang="en-US" dirty="0" smtClean="0"/>
              <a:t>Take turns sharing your experience including what worked and what didn’t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 algn="ctr">
              <a:buNone/>
            </a:pPr>
            <a:r>
              <a:rPr lang="en-US" dirty="0" smtClean="0"/>
              <a:t>(5 minutes)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Improving Interactions Resource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r>
              <a:rPr lang="en-US" dirty="0" smtClean="0"/>
              <a:t>Review 360- Interaction Module</a:t>
            </a:r>
            <a:endParaRPr lang="en-US" dirty="0" smtClean="0">
              <a:hlinkClick r:id="rId2"/>
            </a:endParaRPr>
          </a:p>
          <a:p>
            <a:pPr>
              <a:buNone/>
            </a:pPr>
            <a:r>
              <a:rPr lang="en-US" dirty="0" smtClean="0">
                <a:hlinkClick r:id="rId2"/>
              </a:rPr>
              <a:t>https://www.psiwaresolution.com/Review360Training/Content/ContentPage.aspx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en-US" sz="5400" dirty="0" smtClean="0"/>
              <a:t>Data drives function</a:t>
            </a:r>
          </a:p>
          <a:p>
            <a:pPr algn="ctr">
              <a:buNone/>
            </a:pPr>
            <a:r>
              <a:rPr lang="en-US" sz="5400" dirty="0" smtClean="0"/>
              <a:t>and</a:t>
            </a:r>
          </a:p>
          <a:p>
            <a:pPr algn="ctr">
              <a:buNone/>
            </a:pPr>
            <a:r>
              <a:rPr lang="en-US" sz="5400" dirty="0" smtClean="0"/>
              <a:t>Function drives strategies</a:t>
            </a:r>
          </a:p>
          <a:p>
            <a:pPr algn="ctr">
              <a:buNone/>
            </a:pPr>
            <a:endParaRPr lang="en-US" sz="5400" dirty="0" smtClean="0"/>
          </a:p>
          <a:p>
            <a:pPr algn="ctr">
              <a:buNone/>
            </a:pPr>
            <a:r>
              <a:rPr lang="en-US" sz="5400" dirty="0" smtClean="0"/>
              <a:t>(LaRue, Weiss &amp; Ferraioli, 2008)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3696</TotalTime>
  <Words>1242</Words>
  <Application>Microsoft Office PowerPoint</Application>
  <PresentationFormat>On-screen Show (4:3)</PresentationFormat>
  <Paragraphs>197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7" baseType="lpstr">
      <vt:lpstr>Arial</vt:lpstr>
      <vt:lpstr>Calibri</vt:lpstr>
      <vt:lpstr>Gill Sans MT</vt:lpstr>
      <vt:lpstr>Verdana</vt:lpstr>
      <vt:lpstr>Wingdings 2</vt:lpstr>
      <vt:lpstr>Solstice</vt:lpstr>
      <vt:lpstr>Managing Individual Student Behaviors </vt:lpstr>
      <vt:lpstr>Knowing Your Student’s:</vt:lpstr>
      <vt:lpstr>Changing Our Assumptions</vt:lpstr>
      <vt:lpstr>Why is Rapport so Important?</vt:lpstr>
      <vt:lpstr>How to Build Rapport:</vt:lpstr>
      <vt:lpstr>Things to Say More Often…</vt:lpstr>
      <vt:lpstr>Think-Pair-Share</vt:lpstr>
      <vt:lpstr>Improving Interactions Resource</vt:lpstr>
      <vt:lpstr>PowerPoint Presentation</vt:lpstr>
      <vt:lpstr>Common Functions</vt:lpstr>
      <vt:lpstr>Function: To Get Attention</vt:lpstr>
      <vt:lpstr>Function: To Get Tangibles</vt:lpstr>
      <vt:lpstr>Function: To Get Sensory Input</vt:lpstr>
      <vt:lpstr>Sensory Resources</vt:lpstr>
      <vt:lpstr>Function: To Avoid Tasks</vt:lpstr>
      <vt:lpstr>Resource</vt:lpstr>
      <vt:lpstr>Function: To Avoid Environment</vt:lpstr>
      <vt:lpstr>Function: To Avoid Consequences</vt:lpstr>
      <vt:lpstr>Resources</vt:lpstr>
      <vt:lpstr>Function: To Control…</vt:lpstr>
      <vt:lpstr>Resources</vt:lpstr>
      <vt:lpstr>Activity:</vt:lpstr>
      <vt:lpstr>Typical Skill Deficit that Lead to Problem Behaviors</vt:lpstr>
      <vt:lpstr>Teaching Replacement Behaviors</vt:lpstr>
      <vt:lpstr>To Increase Skills, You Can:</vt:lpstr>
      <vt:lpstr>Teaching Replacement Behaviors</vt:lpstr>
      <vt:lpstr>Ways to Teach Replacement Behaviors:</vt:lpstr>
      <vt:lpstr>Examples of Replacement Behaviors</vt:lpstr>
      <vt:lpstr>When to Reinforce:</vt:lpstr>
      <vt:lpstr>Reinforcement Systems:</vt:lpstr>
      <vt:lpstr>Be Awesome…</vt:lpstr>
    </vt:vector>
  </TitlesOfParts>
  <Company> 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 Teacher Training Part I</dc:title>
  <dc:creator>e140751</dc:creator>
  <cp:lastModifiedBy>Dadey, Heather C</cp:lastModifiedBy>
  <cp:revision>84</cp:revision>
  <cp:lastPrinted>2016-10-11T21:01:46Z</cp:lastPrinted>
  <dcterms:created xsi:type="dcterms:W3CDTF">2013-08-08T15:53:48Z</dcterms:created>
  <dcterms:modified xsi:type="dcterms:W3CDTF">2016-10-12T16:50:17Z</dcterms:modified>
</cp:coreProperties>
</file>