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04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7" r:id="rId27"/>
    <p:sldId id="286" r:id="rId28"/>
    <p:sldId id="289" r:id="rId29"/>
    <p:sldId id="288" r:id="rId30"/>
    <p:sldId id="291" r:id="rId31"/>
    <p:sldId id="292" r:id="rId32"/>
    <p:sldId id="290" r:id="rId33"/>
    <p:sldId id="295" r:id="rId34"/>
    <p:sldId id="293" r:id="rId35"/>
    <p:sldId id="296" r:id="rId36"/>
    <p:sldId id="294" r:id="rId37"/>
    <p:sldId id="298" r:id="rId38"/>
    <p:sldId id="297" r:id="rId39"/>
    <p:sldId id="299" r:id="rId40"/>
    <p:sldId id="300" r:id="rId41"/>
    <p:sldId id="301" r:id="rId42"/>
    <p:sldId id="302" r:id="rId43"/>
    <p:sldId id="303" r:id="rId44"/>
    <p:sldId id="283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705"/>
    <a:srgbClr val="06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0929"/>
  </p:normalViewPr>
  <p:slideViewPr>
    <p:cSldViewPr>
      <p:cViewPr varScale="1">
        <p:scale>
          <a:sx n="114" d="100"/>
          <a:sy n="114" d="100"/>
        </p:scale>
        <p:origin x="14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D682C16-92F6-4F0B-B649-2194E79670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DF07F36-944E-484A-AC55-CC3BDCDA96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EED78730-0B52-4627-8E96-F8901C775C3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B48322AE-31F9-4085-B62A-313D4819247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1B5CC7-2F70-4F00-9C85-174A767B18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8E2BD02-DA5F-42C4-9BE4-DC0EFD28C0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EFE090C-EAD9-4AC5-BFDA-90468B0AD7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D6D01510-F377-4598-A734-A376DF8574D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4D438B93-99F5-4678-BA17-65C3497905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65B5C80A-FAA5-4431-86BF-3B0A136AC2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38E46A3E-2B0D-441B-BB38-C812694809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63C4D9-2F79-44D4-A9B5-BF5DAD5E38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9E38-5DA0-4A3E-A132-2818C1B49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68531-6F6E-4747-B3A9-A2C3B1460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59B28-5D30-4828-BB25-1845DD55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2A63F-CE05-48F0-8348-5EF2925D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1B15EF-91F6-4D06-B962-6DA8C94FD2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6CAA7-1670-4EA5-A51C-A2B91A85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37E02-776E-40C3-BB66-4838A9887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085484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3112-D6C3-4DD9-BAAB-A521FC98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36E20-F261-4AF3-A416-449B1F5F3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D36F7-1BDC-4DCC-8B73-084A1D08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B6A77-132D-4BBB-9B17-A1715E7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9B161B-6B39-45A9-95F4-3CBB5091BD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158EE-48AD-4613-A6AF-D0CCC511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45C51-0E17-4AE7-9C69-9DF0D35067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964414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6844A-B89B-4D92-90F6-A3C07C142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7FB58-B95E-4F7B-A68E-E9B5642B5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1B1B0-D14C-41C8-AEF4-2E7D4D6A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F24EC-A9E4-4D43-96DD-5CBE792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EBDE83-2597-4A89-982D-7AA7FBF5C1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8CE28-A556-4740-84C1-C24C0A9A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D7656-D651-4FC5-A087-B247A5446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464422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E366-3A8E-409B-A8BE-DE4DA738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7C7FA-7657-464F-8335-65FCA255E5B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B9D82310-14B8-47E1-822A-ECDAC680DAF5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F58E7-387B-442F-9DCC-D98D924D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224DC-4424-4B5F-87C7-B5BA66E4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fld id="{C8A07075-3D37-4DC2-BFDC-A695952D38D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9DDDE-0BEE-4DFE-9DAF-D0B208844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81DB20-6C85-41F5-9C6B-49977930A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508005"/>
      </p:ext>
    </p:extLst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5838-FFB5-40F2-B3FA-94140ED1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0BCF1-9A1A-4EE3-9341-BA10B3C1782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F8E9F-87F9-4890-93F3-2A92DE47D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0226F-DC72-4F69-85C7-2A120DFD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1375-1FC6-4F42-A1DD-09022C5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fld id="{541A2750-C60E-4C4F-A69A-73B4EF31AD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9379E-B3AD-4598-A547-C4300E20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2F3B0E-88CB-4E9C-8E40-07893C459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500992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BB9E-477A-4D70-82A3-B335B898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D998-1D65-4213-9048-08D53679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CD060-F5EF-43BB-824F-9AB96AE8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7853-D9EF-4089-8A8A-8CE736AD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8CADD5-E677-4DC0-8773-34227540E0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A7F60-169B-4804-9793-69C7E1E9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381D-3AD1-4BFE-996F-12A842979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987289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9A3F-128F-49EE-9A23-098E0022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DF1FF-A6E2-45AB-866D-08322041E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56E43-3F47-44D1-B83D-38C960C5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00395-3F5B-4F0E-9AC2-AB1838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EF4714-3C2E-4764-9C22-358A80BACC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47D9-7BA9-417A-9AC5-5323DB5D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4E656-0121-4E0A-9746-A42FDC8EA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47839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0B9C-B737-47BC-BCDE-E3FE2C8B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3DA4-72B5-4262-88C8-C982A658F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BC3A0-210A-4BB7-9337-6184D8A6E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7DF38-16DF-461F-8C07-93146136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03F80-32E6-4D2C-9A78-58208A62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BB57A-3D2A-4291-AD80-6BCA5C47FD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8D63A-7B45-4BB7-A7C8-CE46591D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ED91-EE08-4F13-BAAA-BC76EAE07F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963102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B308-9B08-44B9-8E39-2C9813FF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B1EEB-6E43-4090-935F-526433030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52E24-D67F-443D-B88E-035CA6BE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C2E53-4B3E-43BD-892B-1FFBF243A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40FFA-86FB-4FB1-94D0-AF63A550D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0B969-0C57-4719-8553-2F524A3A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6EC3E0-5A0E-4EDD-9117-B908B605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63D39A-C5D6-4609-87AA-6498B14A09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14EAC4-453D-4AF1-A38C-4DB6BFE2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B6F7-B6FF-4792-9903-2DCF44CBD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135554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30F6-F97A-45F4-BB1E-7B0B66EA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49EE3-0F8C-4313-A8FB-7B5F11AC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18061-4E0E-4DCB-8AB0-59B29C9B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72AA71-C46E-4D49-87C2-5018B46F84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BD667-2FDE-4D06-8570-E584BC0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DB8D1-5D65-48CE-B624-30C23E007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612643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F5AD1-A075-4491-8DE2-1607FF82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C2DAF-4E3E-4803-B6B5-0AB7A3E7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2525C6-DF49-4841-8387-66AB2F932A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5C7B9-7E02-4E51-ADD9-4C15BF4A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F55F5-5CAE-4DB8-8FCB-AB8066E25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850833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735A8-E84A-4B55-8406-39E60563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FDD91-8AF7-495D-8F7D-CAFC64B48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10C16-A058-4DCF-96F6-D27369E9E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6372E-511B-498A-A0E9-D3866D85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70C0B-9832-4963-AFDA-CC01A5C3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2F59DB-D6FD-4F5E-BE84-7300CCD2C0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E7B46-B95E-485B-9667-47176279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C9FDE-569D-469F-8349-8FA945AB8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352596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71DF-1466-4F22-A65A-AD2FBAAE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BD7A1-A0E0-4639-97E6-1CB48A750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B630A-BBCE-43F8-9DF3-597F6A072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1C9A5-A098-4B1E-888A-7CA95C7F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EA92-4B3E-47A1-8746-9F1D960B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4812A5-CE06-4A64-8BC5-464229421E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72DD4-3394-4FDD-9B3A-08C77526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98DB8-FCAE-43B4-98C1-4EB27B266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539533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698637-D13A-48BB-9549-870EFDA2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6FFDDD-0623-46CD-8648-FADE9F387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FAEF38-E822-4B1D-A9D7-C7E016E293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5EA236-4153-4209-AD52-C39704DE3B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BF0A1401-7F68-4521-BCF0-45C4A26D62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2ED44F-285B-4D91-87AC-96C63120CF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80C2C0-E827-48C1-ABEE-2F191A8688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A2011B2B-A105-47B2-9B72-AAA379042F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2575"/>
            <a:ext cx="1905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>
                <a:cs typeface="Arial" panose="020B0604020202020204" pitchFamily="34" charset="0"/>
              </a:rPr>
              <a:t>© Goodheart-Willcox Co., Inc.</a:t>
            </a:r>
            <a:endParaRPr lang="en-US" altLang="en-US" sz="800"/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BA3472B7-C21B-4C12-BF50-E71A12717D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34213" y="6665913"/>
            <a:ext cx="21336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">
                <a:cs typeface="Arial" panose="020B0604020202020204" pitchFamily="34" charset="0"/>
              </a:rPr>
              <a:t>Permission granted to reproduce for educational use only</a:t>
            </a:r>
            <a:endParaRPr lang="en-US" altLang="en-US" sz="6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cover dir="r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C70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AFC2D-D298-4195-B87F-D6963D0E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2F4D5AB-3785-4BDD-A4C9-A93EEE00DE6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0658" name="Rectangle 1026">
            <a:extLst>
              <a:ext uri="{FF2B5EF4-FFF2-40B4-BE49-F238E27FC236}">
                <a16:creationId xmlns:a16="http://schemas.microsoft.com/office/drawing/2014/main" id="{FAF25809-AD5B-448E-93F9-6CF856A27D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3810000" cy="1143000"/>
          </a:xfrm>
        </p:spPr>
        <p:txBody>
          <a:bodyPr anchor="ctr"/>
          <a:lstStyle/>
          <a:p>
            <a:r>
              <a:rPr lang="en-US" altLang="en-US" sz="4400" dirty="0"/>
              <a:t>Chapter 22</a:t>
            </a:r>
          </a:p>
        </p:txBody>
      </p:sp>
      <p:sp>
        <p:nvSpPr>
          <p:cNvPr id="70659" name="Rectangle 1027">
            <a:extLst>
              <a:ext uri="{FF2B5EF4-FFF2-40B4-BE49-F238E27FC236}">
                <a16:creationId xmlns:a16="http://schemas.microsoft.com/office/drawing/2014/main" id="{CA76203A-C3DE-4098-BAB3-BC90BD44E7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3810000" cy="1752600"/>
          </a:xfrm>
        </p:spPr>
        <p:txBody>
          <a:bodyPr/>
          <a:lstStyle/>
          <a:p>
            <a:r>
              <a:rPr lang="en-US" altLang="en-US" sz="4400"/>
              <a:t>Elevations</a:t>
            </a:r>
          </a:p>
        </p:txBody>
      </p:sp>
      <p:pic>
        <p:nvPicPr>
          <p:cNvPr id="70660" name="Picture 1028" descr="T:\TECH\Augspurger, Eric\Arch_S06.jpg">
            <a:extLst>
              <a:ext uri="{FF2B5EF4-FFF2-40B4-BE49-F238E27FC236}">
                <a16:creationId xmlns:a16="http://schemas.microsoft.com/office/drawing/2014/main" id="{1278B42A-9A09-4DA6-83A3-6FC3DF49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0"/>
            <a:ext cx="5302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70DD37-33E4-4615-B9CB-5EC1DFC7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5F1200C-B48A-428C-88B8-6603DA6A2DB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4AFD0EB-FA97-44BB-BE32-261D676F7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Walls, Windows, and Doors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FC0BF6D-9814-4DE7-A52D-B6A5EB8BC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343400"/>
          </a:xfrm>
        </p:spPr>
        <p:txBody>
          <a:bodyPr/>
          <a:lstStyle/>
          <a:p>
            <a:r>
              <a:rPr lang="en-US" altLang="en-US"/>
              <a:t>Show all visible wall corners as object lines.</a:t>
            </a:r>
          </a:p>
          <a:p>
            <a:r>
              <a:rPr lang="en-US" altLang="en-US"/>
              <a:t>Draw a wall section to identify vertical heights needed for the drawing.</a:t>
            </a:r>
          </a:p>
          <a:p>
            <a:r>
              <a:rPr lang="en-US" altLang="en-US"/>
              <a:t>Include windows and doors that are visible on the exterior wall.</a:t>
            </a:r>
          </a:p>
          <a:p>
            <a:r>
              <a:rPr lang="en-US" altLang="en-US"/>
              <a:t>Tops of windows and doors are usually 6'-10" from the top of the subfloor.</a:t>
            </a:r>
          </a:p>
        </p:txBody>
      </p:sp>
    </p:spTree>
  </p:cSld>
  <p:clrMapOvr>
    <a:masterClrMapping/>
  </p:clrMapOvr>
  <p:transition spd="med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3899CD-337C-43B1-A39B-980B1BEB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B67B943-8988-439B-BA04-D9934AABF2B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048362-A521-4D30-B57C-0D9BEFE86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838200"/>
            <a:ext cx="5410200" cy="1676400"/>
          </a:xfrm>
        </p:spPr>
        <p:txBody>
          <a:bodyPr/>
          <a:lstStyle/>
          <a:p>
            <a:r>
              <a:rPr lang="en-US" altLang="en-US"/>
              <a:t>Typical Brick Veneer Wall Section</a:t>
            </a:r>
          </a:p>
        </p:txBody>
      </p:sp>
      <p:pic>
        <p:nvPicPr>
          <p:cNvPr id="16390" name="Picture 6" descr="T:\Paul Schreiner\ArchPP_Converted Art\Ch20\PPT20-014.tif">
            <a:extLst>
              <a:ext uri="{FF2B5EF4-FFF2-40B4-BE49-F238E27FC236}">
                <a16:creationId xmlns:a16="http://schemas.microsoft.com/office/drawing/2014/main" id="{46260097-1480-4D9F-BF71-1AD63FE0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"/>
          <a:stretch>
            <a:fillRect/>
          </a:stretch>
        </p:blipFill>
        <p:spPr bwMode="auto">
          <a:xfrm>
            <a:off x="5638800" y="304800"/>
            <a:ext cx="248761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EE26D9-1811-42AC-A096-ADAB74FB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F8B50C-F996-4079-B952-E51974BE655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C152035-3C21-4027-B1C3-BBA605368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4648200" cy="1143000"/>
          </a:xfrm>
        </p:spPr>
        <p:txBody>
          <a:bodyPr/>
          <a:lstStyle/>
          <a:p>
            <a:r>
              <a:rPr lang="en-US" altLang="en-US"/>
              <a:t>Typical Frame Wall Section</a:t>
            </a:r>
          </a:p>
        </p:txBody>
      </p:sp>
      <p:pic>
        <p:nvPicPr>
          <p:cNvPr id="17414" name="Picture 6" descr="T:\Paul Schreiner\ArchPP_Converted Art\Ch20\PPT20-015.tif">
            <a:extLst>
              <a:ext uri="{FF2B5EF4-FFF2-40B4-BE49-F238E27FC236}">
                <a16:creationId xmlns:a16="http://schemas.microsoft.com/office/drawing/2014/main" id="{61ECC9FF-5743-42E1-A504-2AC9A3ED0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"/>
          <a:stretch>
            <a:fillRect/>
          </a:stretch>
        </p:blipFill>
        <p:spPr bwMode="auto">
          <a:xfrm>
            <a:off x="5410200" y="228600"/>
            <a:ext cx="2466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6CD6BB-6AC7-41D9-82A6-3F67B5F1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CC389F8-F5D4-42E6-A1B1-87F94E92C22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8B4FB68-E8B7-4017-ACEC-3A228C353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Roof Features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DF0BF15-F561-4178-8F4B-025EE8591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en-US"/>
              <a:t>Roof features should be shown on an elevation drawing.</a:t>
            </a:r>
          </a:p>
          <a:p>
            <a:r>
              <a:rPr lang="en-US" altLang="en-US"/>
              <a:t>Show the roof style and pitch.</a:t>
            </a:r>
          </a:p>
          <a:p>
            <a:r>
              <a:rPr lang="en-US" altLang="en-US"/>
              <a:t>Show chimney height and size.</a:t>
            </a:r>
          </a:p>
          <a:p>
            <a:r>
              <a:rPr lang="en-US" altLang="en-US"/>
              <a:t>Draw gable ends first to determine roof height; the highest section first.</a:t>
            </a:r>
          </a:p>
          <a:p>
            <a:r>
              <a:rPr lang="en-US" altLang="en-US"/>
              <a:t>Show chimney flashing, roof covering material, and gable ventilators.</a:t>
            </a:r>
          </a:p>
        </p:txBody>
      </p:sp>
    </p:spTree>
  </p:cSld>
  <p:clrMapOvr>
    <a:masterClrMapping/>
  </p:clrMapOvr>
  <p:transition spd="med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E64C3C-A49C-40C4-A5E5-AC39E7A1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864A96B-252A-49E8-A881-59F7451CA2E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B6C4203-1871-4AE1-A6F9-843587485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altLang="en-US"/>
              <a:t>Dimensions, Notes, Symbols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7645B78-1ABC-4C8B-AFD3-A0AE3AF01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altLang="en-US"/>
              <a:t>Dimensions on an elevation drawing are mainly height dimensions.</a:t>
            </a:r>
          </a:p>
          <a:p>
            <a:pPr lvl="1"/>
            <a:r>
              <a:rPr lang="en-US" altLang="en-US"/>
              <a:t>All features must be dimensioned.</a:t>
            </a:r>
          </a:p>
          <a:p>
            <a:r>
              <a:rPr lang="en-US" altLang="en-US"/>
              <a:t>Notes provide additional information.</a:t>
            </a:r>
          </a:p>
          <a:p>
            <a:r>
              <a:rPr lang="en-US" altLang="en-US"/>
              <a:t>Several standard symbols are commonly used on elevations such roof pitch symbol, exterior materials, window swing symbols, and cutting-plane lines.</a:t>
            </a:r>
          </a:p>
        </p:txBody>
      </p:sp>
    </p:spTree>
  </p:cSld>
  <p:clrMapOvr>
    <a:masterClrMapping/>
  </p:clrMapOvr>
  <p:transition spd="med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83A23-6371-47E5-8E57-00144A4B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B086C39-8293-4E12-B329-44C5A5E6DA2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A043108-F083-4A58-A39B-AB6868662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r>
              <a:rPr lang="en-US" altLang="en-US"/>
              <a:t>Drawing a Typical Wall Section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ABFC6BC-9B82-4659-BD0F-C29509DAD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altLang="en-US"/>
              <a:t>An accurate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typical wall section</a:t>
            </a:r>
            <a:r>
              <a:rPr lang="en-US" altLang="en-US"/>
              <a:t> is needed to construct accurate elevations.</a:t>
            </a:r>
          </a:p>
          <a:p>
            <a:r>
              <a:rPr lang="en-US" altLang="en-US"/>
              <a:t>Sequential Steps</a:t>
            </a:r>
          </a:p>
          <a:p>
            <a:pPr lvl="1">
              <a:buFontTx/>
              <a:buNone/>
            </a:pPr>
            <a:r>
              <a:rPr lang="en-US" altLang="en-US"/>
              <a:t>1. Gather the necessary information and  </a:t>
            </a:r>
          </a:p>
          <a:p>
            <a:pPr lvl="1">
              <a:buFontTx/>
              <a:buNone/>
            </a:pPr>
            <a:r>
              <a:rPr lang="en-US" altLang="en-US"/>
              <a:t>    choose a scale.</a:t>
            </a:r>
          </a:p>
          <a:p>
            <a:pPr lvl="1">
              <a:buFontTx/>
              <a:buNone/>
            </a:pPr>
            <a:r>
              <a:rPr lang="en-US" altLang="en-US"/>
              <a:t>2. Lay out the footing, foundation wall, and   </a:t>
            </a:r>
          </a:p>
          <a:p>
            <a:pPr lvl="1">
              <a:buFontTx/>
              <a:buNone/>
            </a:pPr>
            <a:r>
              <a:rPr lang="en-US" altLang="en-US"/>
              <a:t>    floor slab.</a:t>
            </a:r>
          </a:p>
        </p:txBody>
      </p:sp>
    </p:spTree>
  </p:cSld>
  <p:clrMapOvr>
    <a:masterClrMapping/>
  </p:clrMapOvr>
  <p:transition spd="med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1598-99C0-40AA-AA57-9F1645B2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CE20A72-F288-496B-A73B-81008B463E3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443E6DC-3254-48F2-B92F-AE10776EF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143000"/>
          </a:xfrm>
        </p:spPr>
        <p:txBody>
          <a:bodyPr/>
          <a:lstStyle/>
          <a:p>
            <a:r>
              <a:rPr lang="en-US" altLang="en-US"/>
              <a:t>Drawing a Typical Wall Section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BFEC2551-D334-4276-B831-D9F67F0732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91200"/>
            <a:ext cx="7543800" cy="533400"/>
          </a:xfrm>
        </p:spPr>
        <p:txBody>
          <a:bodyPr/>
          <a:lstStyle/>
          <a:p>
            <a:r>
              <a:rPr lang="en-US" altLang="en-US"/>
              <a:t>Steps 1 and 2.</a:t>
            </a:r>
          </a:p>
        </p:txBody>
      </p:sp>
      <p:pic>
        <p:nvPicPr>
          <p:cNvPr id="21512" name="Picture 8" descr="T:\Paul Schreiner\ArchPP_Converted Art\Ch20\PPT20-019.tif">
            <a:extLst>
              <a:ext uri="{FF2B5EF4-FFF2-40B4-BE49-F238E27FC236}">
                <a16:creationId xmlns:a16="http://schemas.microsoft.com/office/drawing/2014/main" id="{37C2C3F8-DBAA-4783-94C4-3AB87C91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23907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91AA0-2A8C-47AA-8DFB-EEF5A2D9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1AF9CA1-4006-403A-A980-57CD159E4C0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9827F27-CA2E-40CB-9667-7A6DECE95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r>
              <a:rPr lang="en-US" altLang="en-US"/>
              <a:t>Drawing a Typical Wall Section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E61809C-F0ED-4C80-A1C9-08D747AE9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133600"/>
          </a:xfrm>
        </p:spPr>
        <p:txBody>
          <a:bodyPr/>
          <a:lstStyle/>
          <a:p>
            <a:r>
              <a:rPr lang="en-US" altLang="en-US"/>
              <a:t>Sequential Steps</a:t>
            </a:r>
          </a:p>
          <a:p>
            <a:pPr lvl="1">
              <a:buFontTx/>
              <a:buNone/>
            </a:pPr>
            <a:r>
              <a:rPr lang="en-US" altLang="en-US"/>
              <a:t>3. Draw the first floor, wall, and roof structure </a:t>
            </a:r>
          </a:p>
          <a:p>
            <a:pPr lvl="1">
              <a:buFontTx/>
              <a:buNone/>
            </a:pPr>
            <a:r>
              <a:rPr lang="en-US" altLang="en-US"/>
              <a:t>    showing building components in their </a:t>
            </a:r>
          </a:p>
          <a:p>
            <a:pPr lvl="1">
              <a:buFontTx/>
              <a:buNone/>
            </a:pPr>
            <a:r>
              <a:rPr lang="en-US" altLang="en-US"/>
              <a:t>    actual size.</a:t>
            </a:r>
          </a:p>
        </p:txBody>
      </p:sp>
    </p:spTree>
  </p:cSld>
  <p:clrMapOvr>
    <a:masterClrMapping/>
  </p:clrMapOvr>
  <p:transition spd="med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F5A88-7837-441C-84E0-71273B6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7D52F65-85A1-431B-A293-55EBAF78AA8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E69F47F-96F7-4F1B-B223-529D69570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143000"/>
          </a:xfrm>
        </p:spPr>
        <p:txBody>
          <a:bodyPr/>
          <a:lstStyle/>
          <a:p>
            <a:r>
              <a:rPr lang="en-US" altLang="en-US"/>
              <a:t>Drawing a Typical Wall Section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BD85A24-3A05-4FF8-A807-1FB0350739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15000"/>
            <a:ext cx="7772400" cy="609600"/>
          </a:xfrm>
        </p:spPr>
        <p:txBody>
          <a:bodyPr/>
          <a:lstStyle/>
          <a:p>
            <a:r>
              <a:rPr lang="en-US" altLang="en-US" dirty="0"/>
              <a:t>Step 3 using CADD.</a:t>
            </a:r>
          </a:p>
        </p:txBody>
      </p:sp>
      <p:pic>
        <p:nvPicPr>
          <p:cNvPr id="23560" name="Picture 8" descr="T:\Paul Schreiner\ArchPP_Converted Art\Ch20\PPT20-021.jpg">
            <a:extLst>
              <a:ext uri="{FF2B5EF4-FFF2-40B4-BE49-F238E27FC236}">
                <a16:creationId xmlns:a16="http://schemas.microsoft.com/office/drawing/2014/main" id="{1C211706-9B39-41AC-922E-954BBD893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33400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AAF7D-2FF7-4681-ACCF-516C5BA9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2D783FA-D493-4BF5-A48C-562D340126F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B86CB51-361E-4A79-94E6-5CB7792C7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143000"/>
          </a:xfrm>
        </p:spPr>
        <p:txBody>
          <a:bodyPr/>
          <a:lstStyle/>
          <a:p>
            <a:r>
              <a:rPr lang="en-US" altLang="en-US"/>
              <a:t>Drawing a Typical Wall Section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8D884373-7816-451C-8E62-1EC0703836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15000"/>
            <a:ext cx="7543800" cy="609600"/>
          </a:xfrm>
        </p:spPr>
        <p:txBody>
          <a:bodyPr/>
          <a:lstStyle/>
          <a:p>
            <a:r>
              <a:rPr lang="en-US" altLang="en-US"/>
              <a:t>Step 3.</a:t>
            </a:r>
          </a:p>
        </p:txBody>
      </p:sp>
      <p:pic>
        <p:nvPicPr>
          <p:cNvPr id="24584" name="Picture 8" descr="T:\Paul Schreiner\ArchPP_Converted Art\Ch20\PPT20-022.tif">
            <a:extLst>
              <a:ext uri="{FF2B5EF4-FFF2-40B4-BE49-F238E27FC236}">
                <a16:creationId xmlns:a16="http://schemas.microsoft.com/office/drawing/2014/main" id="{4CEC3567-F133-4252-B59E-EFF435CF2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13589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C1B646-1FF6-4FFA-B187-75E0E1AB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C89606E-3874-4B8F-80B5-700DF10B582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9B49D3E-41CD-486D-B0EB-63AC7806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Elevations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B3B8BC1-304D-49B3-B5B5-8C94FB129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elevation</a:t>
            </a:r>
            <a:r>
              <a:rPr lang="en-US" altLang="en-US"/>
              <a:t> is an orthographic projection drawing of one side of a building.</a:t>
            </a:r>
          </a:p>
          <a:p>
            <a:r>
              <a:rPr lang="en-US" altLang="en-US"/>
              <a:t>Purpose is to give vertical dimensions and show the finished appearance.</a:t>
            </a:r>
          </a:p>
          <a:p>
            <a:r>
              <a:rPr lang="en-US" altLang="en-US"/>
              <a:t>Generally four elevations are drawn.</a:t>
            </a:r>
          </a:p>
          <a:p>
            <a:r>
              <a:rPr lang="en-US" altLang="en-US"/>
              <a:t>Exterior materials are shown.</a:t>
            </a:r>
          </a:p>
        </p:txBody>
      </p:sp>
    </p:spTree>
  </p:cSld>
  <p:clrMapOvr>
    <a:masterClrMapping/>
  </p:clrMapOvr>
  <p:transition spd="med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30099-B660-483B-85B1-E4D9260E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C132B08-3483-48B6-9AEF-101513831CC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A685EAB-9BB4-4E8C-A0B5-BB563A2FE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</p:spPr>
        <p:txBody>
          <a:bodyPr/>
          <a:lstStyle/>
          <a:p>
            <a:r>
              <a:rPr lang="en-US" altLang="en-US"/>
              <a:t>Drawing a Typical Wall Section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5AE11EC-4948-46EB-9D1F-266B13F406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Sequential Steps</a:t>
            </a:r>
          </a:p>
          <a:p>
            <a:pPr lvl="1">
              <a:buFontTx/>
              <a:buNone/>
            </a:pPr>
            <a:r>
              <a:rPr lang="en-US" altLang="en-US"/>
              <a:t>4. Add details and material symbols (hatch pattern). Also, draw the grade line, drain tile, and roof slope triangle.</a:t>
            </a:r>
          </a:p>
        </p:txBody>
      </p:sp>
      <p:pic>
        <p:nvPicPr>
          <p:cNvPr id="25608" name="Picture 8" descr="T:\Paul Schreiner\ArchPP_Converted Art\Ch20\PPT20-023.tif">
            <a:extLst>
              <a:ext uri="{FF2B5EF4-FFF2-40B4-BE49-F238E27FC236}">
                <a16:creationId xmlns:a16="http://schemas.microsoft.com/office/drawing/2014/main" id="{9A03AA60-256D-4E09-8F23-5383CA700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14128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6BDB4-92E4-4EB5-BE46-01558A8E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E630AA-B870-44F9-8110-4661B295F8B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81C859E-DCB4-43E3-827B-A2DC80B23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</p:spPr>
        <p:txBody>
          <a:bodyPr/>
          <a:lstStyle/>
          <a:p>
            <a:r>
              <a:rPr lang="en-US" altLang="en-US"/>
              <a:t>Drawing a Typical Wall Section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2ED9C6-5B4E-4F62-906C-0F974B770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Sequential Steps</a:t>
            </a:r>
          </a:p>
          <a:p>
            <a:pPr lvl="1">
              <a:buFontTx/>
              <a:buNone/>
            </a:pPr>
            <a:r>
              <a:rPr lang="en-US" altLang="en-US"/>
              <a:t>5. Add dimensions and notes: Identify grade elevation, use local notes to identify materials, and dimension all vertical heights.</a:t>
            </a:r>
          </a:p>
          <a:p>
            <a:pPr lvl="1">
              <a:buFontTx/>
              <a:buNone/>
            </a:pPr>
            <a:r>
              <a:rPr lang="en-US" altLang="en-US"/>
              <a:t>6. Add the scale and title; look over your work.</a:t>
            </a:r>
          </a:p>
        </p:txBody>
      </p:sp>
    </p:spTree>
  </p:cSld>
  <p:clrMapOvr>
    <a:masterClrMapping/>
  </p:clrMapOvr>
  <p:transition spd="med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F80EA-3229-4C81-8101-DB924949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0C0F1CB-9F05-4377-B647-27973BB7697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1E4ECBED-46B4-44BA-B6D2-9CEBEED92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524000"/>
            <a:ext cx="2971800" cy="434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6DAB022-3F66-4916-BB7E-53C8127BE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143000"/>
          </a:xfrm>
        </p:spPr>
        <p:txBody>
          <a:bodyPr/>
          <a:lstStyle/>
          <a:p>
            <a:r>
              <a:rPr lang="en-US" altLang="en-US"/>
              <a:t>Drawing a Typical Wall Section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1F334F57-DFDE-42F6-A05E-CE141A7617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91200"/>
            <a:ext cx="7543800" cy="533400"/>
          </a:xfrm>
        </p:spPr>
        <p:txBody>
          <a:bodyPr/>
          <a:lstStyle/>
          <a:p>
            <a:r>
              <a:rPr lang="en-US" altLang="en-US"/>
              <a:t>Completed wall section.</a:t>
            </a:r>
          </a:p>
        </p:txBody>
      </p:sp>
      <p:pic>
        <p:nvPicPr>
          <p:cNvPr id="27656" name="Picture 8" descr="T:\Paul Schreiner\ArchPP_Converted Art\Ch20\PPT20-025.tif">
            <a:extLst>
              <a:ext uri="{FF2B5EF4-FFF2-40B4-BE49-F238E27FC236}">
                <a16:creationId xmlns:a16="http://schemas.microsoft.com/office/drawing/2014/main" id="{28D5FC78-3802-4E85-BE23-8C9A834F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3"/>
          <a:stretch>
            <a:fillRect/>
          </a:stretch>
        </p:blipFill>
        <p:spPr bwMode="auto">
          <a:xfrm>
            <a:off x="3124200" y="1600200"/>
            <a:ext cx="27876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7E1D0-CEA8-40A2-BBCD-E4484D5A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2CD4775-FDD0-4482-9E71-CD1752251A3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8C39178-E80E-477A-A7CC-BD119D68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altLang="en-US"/>
              <a:t>Drawing an Elevation—Manual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7FE0D12-F36D-4690-8FA4-07CF0DE82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800600"/>
          </a:xfrm>
        </p:spPr>
        <p:txBody>
          <a:bodyPr/>
          <a:lstStyle/>
          <a:p>
            <a:r>
              <a:rPr lang="en-US" altLang="en-US"/>
              <a:t>The following procedure will yield fast and accurate results if followed carefully.</a:t>
            </a:r>
          </a:p>
          <a:p>
            <a:r>
              <a:rPr lang="en-US" altLang="en-US"/>
              <a:t>Sequential Steps</a:t>
            </a:r>
          </a:p>
          <a:p>
            <a:pPr lvl="1">
              <a:buFontTx/>
              <a:buNone/>
            </a:pPr>
            <a:r>
              <a:rPr lang="en-US" altLang="en-US"/>
              <a:t>1. Draw a section through the wall to be     represented by the elevation. Section should be 1/4" = 1'-0" scale. Draw a section for each different type of wall.</a:t>
            </a:r>
          </a:p>
          <a:p>
            <a:pPr lvl="1">
              <a:buFontTx/>
              <a:buNone/>
            </a:pPr>
            <a:r>
              <a:rPr lang="en-US" altLang="en-US"/>
              <a:t>2. Place the floor plan above the space </a:t>
            </a:r>
          </a:p>
          <a:p>
            <a:pPr lvl="1">
              <a:buFontTx/>
              <a:buNone/>
            </a:pPr>
            <a:r>
              <a:rPr lang="en-US" altLang="en-US"/>
              <a:t>    where the elevations are to be drawn.</a:t>
            </a:r>
          </a:p>
        </p:txBody>
      </p:sp>
    </p:spTree>
  </p:cSld>
  <p:clrMapOvr>
    <a:masterClrMapping/>
  </p:clrMapOvr>
  <p:transition spd="med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68F4B5C-F85B-4352-8C9B-F5A78648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A603714-4047-4DC1-A10F-4C373C2787E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61B20A49-655A-4121-80BD-1124D7CD2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5791200" cy="426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CFACDA5-71AF-4C56-BDF1-E7BB74024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altLang="en-US"/>
              <a:t>Drawing an Elevation—Manual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71CA5AE2-AA39-4A23-B4D2-95DE345BC8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91200"/>
            <a:ext cx="7543800" cy="533400"/>
          </a:xfrm>
        </p:spPr>
        <p:txBody>
          <a:bodyPr/>
          <a:lstStyle/>
          <a:p>
            <a:r>
              <a:rPr lang="en-US" altLang="en-US"/>
              <a:t>Steps 1 and 2.</a:t>
            </a:r>
          </a:p>
        </p:txBody>
      </p:sp>
      <p:pic>
        <p:nvPicPr>
          <p:cNvPr id="30728" name="Picture 8" descr="T:\Paul Schreiner\ArchPP_Converted Art\Ch20\PPT20-027.tif">
            <a:extLst>
              <a:ext uri="{FF2B5EF4-FFF2-40B4-BE49-F238E27FC236}">
                <a16:creationId xmlns:a16="http://schemas.microsoft.com/office/drawing/2014/main" id="{F4FCE2CF-A76D-470E-BC4E-198E8793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638800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34BA8-A65B-4682-AC47-CBA9ECA3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7CF972C-6849-4927-9F64-12C2B6056BF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F14A45D-BDA8-4A8F-92FA-33A6A220E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/>
          <a:p>
            <a:r>
              <a:rPr lang="en-US" altLang="en-US"/>
              <a:t>Drawing an Elevation—Manual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ACC11FE-C3BC-401E-A438-C6FB9E39D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Sequential Steps</a:t>
            </a:r>
          </a:p>
          <a:p>
            <a:pPr lvl="1">
              <a:buFontTx/>
              <a:buNone/>
            </a:pPr>
            <a:r>
              <a:rPr lang="en-US" altLang="en-US"/>
              <a:t>3. Project the heights of the features on the section drawing to the space where the elevation is to be drawn.</a:t>
            </a:r>
          </a:p>
          <a:p>
            <a:pPr lvl="1">
              <a:buFontTx/>
              <a:buNone/>
            </a:pPr>
            <a:r>
              <a:rPr lang="en-US" altLang="en-US"/>
              <a:t>4. Project the features from the floor plan to the space where the elevation is to be drawn.</a:t>
            </a:r>
          </a:p>
        </p:txBody>
      </p:sp>
    </p:spTree>
  </p:cSld>
  <p:clrMapOvr>
    <a:masterClrMapping/>
  </p:clrMapOvr>
  <p:transition spd="med"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BE4F520-D0FA-45E4-9999-5CAE30AA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AB81D2A-9A59-496F-B6C4-EDEADEAEB70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AFCC6215-3F09-4A49-B72E-56DCFF7A0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5943600" cy="419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8C6EE72-AAAA-48FA-B961-594DFFFE0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</p:spPr>
        <p:txBody>
          <a:bodyPr/>
          <a:lstStyle/>
          <a:p>
            <a:r>
              <a:rPr lang="en-US" altLang="en-US"/>
              <a:t>Drawing an Elevation—Manual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1F04E710-4083-4960-8A74-A0DD565245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91200"/>
            <a:ext cx="7543800" cy="533400"/>
          </a:xfrm>
        </p:spPr>
        <p:txBody>
          <a:bodyPr/>
          <a:lstStyle/>
          <a:p>
            <a:r>
              <a:rPr lang="en-US" altLang="en-US"/>
              <a:t>Steps 3 and 4.</a:t>
            </a:r>
          </a:p>
        </p:txBody>
      </p:sp>
      <p:pic>
        <p:nvPicPr>
          <p:cNvPr id="33801" name="Picture 9" descr="T:\Paul Schreiner\ArchPP_Converted Art\Ch20\PPT20-029.tif">
            <a:extLst>
              <a:ext uri="{FF2B5EF4-FFF2-40B4-BE49-F238E27FC236}">
                <a16:creationId xmlns:a16="http://schemas.microsoft.com/office/drawing/2014/main" id="{DD2548D2-FA0C-4781-9B38-5340A10A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912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1D34F-6CD0-4CDD-9A11-A3E60564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646D96F-2509-45E3-B09E-9CD2032FB61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73C84FC-A292-4375-AC67-C2F399DCD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r>
              <a:rPr lang="en-US" altLang="en-US"/>
              <a:t>Drawing an Elevation—Manual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97A1CE9-6B5A-435F-B798-AC988B139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altLang="en-US"/>
              <a:t>Sequential Steps</a:t>
            </a:r>
          </a:p>
          <a:p>
            <a:pPr lvl="1">
              <a:buFontTx/>
              <a:buNone/>
            </a:pPr>
            <a:r>
              <a:rPr lang="en-US" altLang="en-US"/>
              <a:t>5. Darken each feature and remove the     construction lines. Check the overall design now.</a:t>
            </a:r>
          </a:p>
          <a:p>
            <a:pPr lvl="1">
              <a:buFontTx/>
              <a:buNone/>
            </a:pPr>
            <a:r>
              <a:rPr lang="en-US" altLang="en-US"/>
              <a:t>6. Add details such as railings, window     muntins, trim, window wells, and gable     ventilators. Check manufacturer’s literature.</a:t>
            </a:r>
          </a:p>
        </p:txBody>
      </p:sp>
    </p:spTree>
  </p:cSld>
  <p:clrMapOvr>
    <a:masterClrMapping/>
  </p:clrMapOvr>
  <p:transition spd="med"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F4587BE-D8F2-4B26-A63B-C99DB0C2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FB256EB-C883-41FA-A859-3EA4C089EF7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63BDA209-4886-47C7-B1DB-D2A301094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5943600" cy="419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7503862-8387-4EAA-B61A-C25F36965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143000"/>
          </a:xfrm>
        </p:spPr>
        <p:txBody>
          <a:bodyPr/>
          <a:lstStyle/>
          <a:p>
            <a:r>
              <a:rPr lang="en-US" altLang="en-US"/>
              <a:t>Drawing an Elevation—Manual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7460E84A-1A8F-40B2-B34D-32301E38F6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91200"/>
            <a:ext cx="7467600" cy="533400"/>
          </a:xfrm>
        </p:spPr>
        <p:txBody>
          <a:bodyPr/>
          <a:lstStyle/>
          <a:p>
            <a:r>
              <a:rPr lang="en-US" altLang="en-US"/>
              <a:t>Steps 5 and 6.</a:t>
            </a:r>
          </a:p>
        </p:txBody>
      </p:sp>
      <p:pic>
        <p:nvPicPr>
          <p:cNvPr id="35848" name="Picture 8" descr="T:\Paul Schreiner\ArchPP_Converted Art\Ch20\PPT20-031.tif">
            <a:extLst>
              <a:ext uri="{FF2B5EF4-FFF2-40B4-BE49-F238E27FC236}">
                <a16:creationId xmlns:a16="http://schemas.microsoft.com/office/drawing/2014/main" id="{22EE82D2-AD97-433F-8E6F-175C8D46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91200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3A64F-6AB1-425F-A71B-0B0EC144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E381A12-FFE8-4230-AFFA-819D325AF077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8075E9E-D0BC-48BD-B1BF-8F4052DDB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/>
          <a:p>
            <a:r>
              <a:rPr lang="en-US" altLang="en-US"/>
              <a:t>Drawing an Elevation—Manual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F586468-8852-4563-97A6-2D2BF1E9E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24200"/>
          </a:xfrm>
        </p:spPr>
        <p:txBody>
          <a:bodyPr/>
          <a:lstStyle/>
          <a:p>
            <a:r>
              <a:rPr lang="en-US" altLang="en-US"/>
              <a:t>Sequential Steps</a:t>
            </a:r>
          </a:p>
          <a:p>
            <a:pPr lvl="1">
              <a:buFontTx/>
              <a:buNone/>
            </a:pPr>
            <a:r>
              <a:rPr lang="en-US" altLang="en-US"/>
              <a:t>7. Add dimensions, notes, and symbols. Draw material symbols last.</a:t>
            </a:r>
          </a:p>
          <a:p>
            <a:pPr lvl="1">
              <a:buFontTx/>
              <a:buNone/>
            </a:pPr>
            <a:r>
              <a:rPr lang="en-US" altLang="en-US"/>
              <a:t>8. Check the drawing to be sure it is complete.</a:t>
            </a:r>
          </a:p>
          <a:p>
            <a:pPr lvl="1">
              <a:buFontTx/>
              <a:buNone/>
            </a:pPr>
            <a:r>
              <a:rPr lang="en-US" altLang="en-US"/>
              <a:t>9. Add title block and scale.</a:t>
            </a:r>
          </a:p>
        </p:txBody>
      </p:sp>
    </p:spTree>
  </p:cSld>
  <p:clrMapOvr>
    <a:masterClrMapping/>
  </p:clrMapOvr>
  <p:transition spd="med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B628D28-1738-4DC5-AABA-C8F22057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94B9BA0-5264-4A64-99A7-18146631292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86445FA-DB1A-45F1-9987-F3C1805D6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Elevations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B054D56-7411-445E-B839-6C8398B237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15000"/>
            <a:ext cx="7543800" cy="609600"/>
          </a:xfrm>
        </p:spPr>
        <p:txBody>
          <a:bodyPr/>
          <a:lstStyle/>
          <a:p>
            <a:r>
              <a:rPr lang="en-US" altLang="en-US"/>
              <a:t>Photograph of a residence.</a:t>
            </a:r>
          </a:p>
        </p:txBody>
      </p:sp>
      <p:pic>
        <p:nvPicPr>
          <p:cNvPr id="8199" name="Picture 7" descr="T:\Paul Schreiner\ArchPP_Converted Art\Ch20\PPT20-006.jpg">
            <a:extLst>
              <a:ext uri="{FF2B5EF4-FFF2-40B4-BE49-F238E27FC236}">
                <a16:creationId xmlns:a16="http://schemas.microsoft.com/office/drawing/2014/main" id="{DB9B8DF8-EE36-4658-8689-9DC6A60F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354763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3CA2897-F1A4-4719-9CC4-C6514F9C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0277E1C-A8DE-47D8-8E07-93C76BE0EA9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90FA4CD-487C-4E2B-8647-71445D6B6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</p:spPr>
        <p:txBody>
          <a:bodyPr/>
          <a:lstStyle/>
          <a:p>
            <a:r>
              <a:rPr lang="en-US" altLang="en-US"/>
              <a:t>Drawing an Elevation—Manual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A24F6E74-B82B-4FA9-8C2A-317A923EC3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15000"/>
            <a:ext cx="7543800" cy="609600"/>
          </a:xfrm>
        </p:spPr>
        <p:txBody>
          <a:bodyPr/>
          <a:lstStyle/>
          <a:p>
            <a:r>
              <a:rPr lang="en-US" altLang="en-US"/>
              <a:t>Steps 7, 8, and 9.</a:t>
            </a:r>
          </a:p>
        </p:txBody>
      </p:sp>
      <p:pic>
        <p:nvPicPr>
          <p:cNvPr id="37896" name="Picture 8" descr="T:\Paul Schreiner\ArchPP_Converted Art\Ch20\PPT20-033.tif">
            <a:extLst>
              <a:ext uri="{FF2B5EF4-FFF2-40B4-BE49-F238E27FC236}">
                <a16:creationId xmlns:a16="http://schemas.microsoft.com/office/drawing/2014/main" id="{007B4C64-F6CA-40EF-A63A-DC38F4DF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EE33E-C914-4770-8A5A-59726478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C4D7E2D-210C-4593-8AD0-97E268E10F8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A5249BA-3834-4DC2-895E-515FC9269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Elevations Per Sheet</a:t>
            </a:r>
          </a:p>
        </p:txBody>
      </p:sp>
      <p:pic>
        <p:nvPicPr>
          <p:cNvPr id="38919" name="Picture 7" descr="T:\Paul Schreiner\ArchPP_Converted Art\Ch20\PPT20-034.tif">
            <a:extLst>
              <a:ext uri="{FF2B5EF4-FFF2-40B4-BE49-F238E27FC236}">
                <a16:creationId xmlns:a16="http://schemas.microsoft.com/office/drawing/2014/main" id="{9FA6C27B-585A-49B2-BFB3-414993E8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867400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3F344-AC82-4BC9-BBE4-8C5E754F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03EDD8D-6379-4379-8936-7ADAAD6CF97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B22466A-6E9B-4867-B381-BA7BD2B1D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/>
          <a:p>
            <a:r>
              <a:rPr lang="en-US" altLang="en-US"/>
              <a:t>Drawing an Elevation—CADD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BE43D74-7FCB-4230-B1F8-066086477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24200"/>
          </a:xfrm>
        </p:spPr>
        <p:txBody>
          <a:bodyPr/>
          <a:lstStyle/>
          <a:p>
            <a:r>
              <a:rPr lang="en-US" altLang="en-US"/>
              <a:t>The following steps can be used to draw an elevation using CADD.</a:t>
            </a:r>
          </a:p>
          <a:p>
            <a:r>
              <a:rPr lang="en-US" altLang="en-US"/>
              <a:t>Sequential Steps</a:t>
            </a:r>
          </a:p>
          <a:p>
            <a:pPr lvl="1">
              <a:buFontTx/>
              <a:buNone/>
            </a:pPr>
            <a:r>
              <a:rPr lang="en-US" altLang="en-US"/>
              <a:t>1. Draw a typical wall section to provide height measurements. Scale should be 1/4" = 1'-0".</a:t>
            </a:r>
          </a:p>
          <a:p>
            <a:endParaRPr lang="en-US" altLang="en-US"/>
          </a:p>
        </p:txBody>
      </p:sp>
    </p:spTree>
  </p:cSld>
  <p:clrMapOvr>
    <a:masterClrMapping/>
  </p:clrMapOvr>
  <p:transition spd="med"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85552-BCC3-4186-A58C-43D6A92A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3408942-B75F-4C61-B986-1E9459FC0A50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E30C50E-89F4-4C86-8E6B-515A52CC9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Drawing an Elevation—CADD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40E4C29-2E92-4500-B3E6-FFB35595B9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15000"/>
            <a:ext cx="7543800" cy="609600"/>
          </a:xfrm>
        </p:spPr>
        <p:txBody>
          <a:bodyPr/>
          <a:lstStyle/>
          <a:p>
            <a:r>
              <a:rPr lang="en-US" altLang="en-US"/>
              <a:t>Step 1.</a:t>
            </a:r>
          </a:p>
        </p:txBody>
      </p:sp>
      <p:pic>
        <p:nvPicPr>
          <p:cNvPr id="41992" name="Picture 8" descr="T:\Paul Schreiner\ArchPP_Converted Art\Ch20\PPT20-036.tif">
            <a:extLst>
              <a:ext uri="{FF2B5EF4-FFF2-40B4-BE49-F238E27FC236}">
                <a16:creationId xmlns:a16="http://schemas.microsoft.com/office/drawing/2014/main" id="{D11AB1AE-7576-41F2-ADE3-6E8D1027F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15208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6AE9D-EE01-4B97-8993-2AE9B532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45770D3-6379-44A8-A2D7-7C2743AF793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7C32C5B-180A-4A09-A7E6-F58184E75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altLang="en-US"/>
              <a:t>Drawing an Elevation—CADD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C008CF6-B91C-490C-A5E1-E2D20AB3F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altLang="en-US"/>
              <a:t>Sequential Steps</a:t>
            </a:r>
          </a:p>
          <a:p>
            <a:pPr lvl="1">
              <a:buFontTx/>
              <a:buNone/>
            </a:pPr>
            <a:r>
              <a:rPr lang="en-US" altLang="en-US"/>
              <a:t>2. Place a copy of the floor plan above the space where elevation will be drawn. Turn off layers that contain unwanted material.</a:t>
            </a:r>
          </a:p>
          <a:p>
            <a:pPr lvl="1">
              <a:buFontTx/>
              <a:buNone/>
            </a:pPr>
            <a:r>
              <a:rPr lang="en-US" altLang="en-US"/>
              <a:t>3. Project features to be drawn on the elevation from the floor plan. Project one or more elements at a time.</a:t>
            </a:r>
          </a:p>
        </p:txBody>
      </p:sp>
    </p:spTree>
  </p:cSld>
  <p:clrMapOvr>
    <a:masterClrMapping/>
  </p:clrMapOvr>
  <p:transition spd="med">
    <p:cover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5C1660A-E8F1-4CCF-8947-5A9C38C7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5057E11-F574-4246-BFA7-47F57B19EFF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A80D6200-A94B-481B-91CA-CDD72C6B9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00200"/>
            <a:ext cx="4495800" cy="419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9B901926-C026-42D9-A68A-4763B1019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Drawing an Elevation—CADD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4EC1CB45-D645-4A12-B82C-AD2A3CEF54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91200"/>
            <a:ext cx="7543800" cy="533400"/>
          </a:xfrm>
        </p:spPr>
        <p:txBody>
          <a:bodyPr/>
          <a:lstStyle/>
          <a:p>
            <a:r>
              <a:rPr lang="en-US" altLang="en-US"/>
              <a:t>Steps 2 and 3.</a:t>
            </a:r>
          </a:p>
        </p:txBody>
      </p:sp>
      <p:pic>
        <p:nvPicPr>
          <p:cNvPr id="43016" name="Picture 8" descr="T:\Paul Schreiner\ArchPP_Converted Art\Ch20\PPT20-038.tif">
            <a:extLst>
              <a:ext uri="{FF2B5EF4-FFF2-40B4-BE49-F238E27FC236}">
                <a16:creationId xmlns:a16="http://schemas.microsoft.com/office/drawing/2014/main" id="{4A26A75B-6213-4AF6-87E3-2DE56A18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343400" cy="40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36269-DE95-4CEF-87E9-9CA480CB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A3FC2A-34E7-4772-98C1-9C0F43B0EBF1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3D3B790-9BC8-44D9-B137-40690F26B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altLang="en-US"/>
              <a:t>Drawing an Elevation—CADD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18EF288-24B3-4D31-9313-AC8AEB6D5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altLang="en-US"/>
              <a:t>Sequential Steps</a:t>
            </a:r>
          </a:p>
          <a:p>
            <a:pPr lvl="1">
              <a:buFontTx/>
              <a:buNone/>
            </a:pPr>
            <a:r>
              <a:rPr lang="en-US" altLang="en-US"/>
              <a:t>4. Locate the foundation wall, footings, and grade line heights on the elevation. These will be hidden lines except the grade line. Use separate layers.</a:t>
            </a:r>
          </a:p>
          <a:p>
            <a:pPr lvl="1">
              <a:buFontTx/>
              <a:buNone/>
            </a:pPr>
            <a:r>
              <a:rPr lang="en-US" altLang="en-US"/>
              <a:t>5. Locate the wall height and roof lines on the elevation. Use a centerline for floor and ceiling levels.</a:t>
            </a:r>
          </a:p>
        </p:txBody>
      </p:sp>
    </p:spTree>
  </p:cSld>
  <p:clrMapOvr>
    <a:masterClrMapping/>
  </p:clrMapOvr>
  <p:transition spd="med">
    <p:cover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C245FBA-4655-4FB8-80D5-25372E6C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A09E1B1-E8FE-4AC0-8060-8D1F8A69470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9ACE17D8-2E68-476C-A46C-2758BEB25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00200"/>
            <a:ext cx="4953000" cy="426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B0EEDEA6-8183-48BC-9D8E-85125EFA8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Drawing an Elevation—CADD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42A01B9C-1F03-4BBD-8FEF-065E28EB44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91200"/>
            <a:ext cx="7543800" cy="533400"/>
          </a:xfrm>
        </p:spPr>
        <p:txBody>
          <a:bodyPr/>
          <a:lstStyle/>
          <a:p>
            <a:r>
              <a:rPr lang="en-US" altLang="en-US"/>
              <a:t>Steps 4 and 5.</a:t>
            </a:r>
          </a:p>
        </p:txBody>
      </p:sp>
      <p:pic>
        <p:nvPicPr>
          <p:cNvPr id="45064" name="Picture 8" descr="T:\Paul Schreiner\ArchPP_Converted Art\Ch20\PPT20-040.tif">
            <a:extLst>
              <a:ext uri="{FF2B5EF4-FFF2-40B4-BE49-F238E27FC236}">
                <a16:creationId xmlns:a16="http://schemas.microsoft.com/office/drawing/2014/main" id="{2E527D4A-452B-4A23-903D-65F85AA54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00600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A3C0-2C69-4F56-8944-27E57BB7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36E3794-6D03-4494-9511-7435D48918C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17B03FD-F76A-4946-A1BA-CE410A3E9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/>
          <a:p>
            <a:r>
              <a:rPr lang="en-US" altLang="en-US"/>
              <a:t>Drawing an Elevation—CADD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D28B3B5-FD57-4FFA-9EAA-D48A18977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Sequential Steps</a:t>
            </a:r>
          </a:p>
          <a:p>
            <a:pPr lvl="1"/>
            <a:r>
              <a:rPr lang="en-US" altLang="en-US"/>
              <a:t>Look at the overall proportions of the house to see if it needs modification.</a:t>
            </a:r>
          </a:p>
          <a:p>
            <a:pPr lvl="1">
              <a:buFontTx/>
              <a:buNone/>
            </a:pPr>
            <a:r>
              <a:rPr lang="en-US" altLang="en-US"/>
              <a:t>6. Locate the height of windows, doors, and any other features. Use the symbols library for complex symbols such as windows. Add all exterior features at this time.</a:t>
            </a:r>
          </a:p>
        </p:txBody>
      </p:sp>
    </p:spTree>
  </p:cSld>
  <p:clrMapOvr>
    <a:masterClrMapping/>
  </p:clrMapOvr>
  <p:transition spd="med">
    <p:cover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6DE362B-092F-4B25-8F9D-141C4463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38EA479-0081-41F2-8108-D077A8AFD965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A877F671-8171-4C8E-B80B-9492EA98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76400"/>
            <a:ext cx="4800600" cy="411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53BBA8C-F6AC-4858-AD38-24D497994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Drawing an Elevation—CADD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36757C8C-463B-4ED1-BD5D-B9D66E14E9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15000"/>
            <a:ext cx="7543800" cy="609600"/>
          </a:xfrm>
        </p:spPr>
        <p:txBody>
          <a:bodyPr/>
          <a:lstStyle/>
          <a:p>
            <a:r>
              <a:rPr lang="en-US" altLang="en-US"/>
              <a:t>Step 6.</a:t>
            </a:r>
          </a:p>
        </p:txBody>
      </p:sp>
      <p:pic>
        <p:nvPicPr>
          <p:cNvPr id="46088" name="Picture 8" descr="T:\Paul Schreiner\ArchPP_Converted Art\Ch20\PPT20-042.tif">
            <a:extLst>
              <a:ext uri="{FF2B5EF4-FFF2-40B4-BE49-F238E27FC236}">
                <a16:creationId xmlns:a16="http://schemas.microsoft.com/office/drawing/2014/main" id="{6479FA96-B242-4DC6-A569-979113C7C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648200" cy="39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06DB9-F64C-42D4-B986-4748AF10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51BAB98-430F-419F-9455-8B2A59A17F0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1A703BBA-6EE3-435C-8162-EFDC5C6D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1525588"/>
            <a:ext cx="7542212" cy="3500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296E1F28-9740-48A0-8905-726B45E6D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Elevations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F38EAF8-59EB-42C9-AF97-9A378B631D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257800"/>
            <a:ext cx="7620000" cy="1066800"/>
          </a:xfrm>
        </p:spPr>
        <p:txBody>
          <a:bodyPr/>
          <a:lstStyle/>
          <a:p>
            <a:r>
              <a:rPr lang="en-US" altLang="en-US"/>
              <a:t>Floor plan of the residence shown in the previous slide.</a:t>
            </a:r>
          </a:p>
        </p:txBody>
      </p:sp>
      <p:pic>
        <p:nvPicPr>
          <p:cNvPr id="9223" name="Picture 7" descr="T:\Paul Schreiner\ArchPP_Converted Art\Ch20\PPT20-007.tif">
            <a:extLst>
              <a:ext uri="{FF2B5EF4-FFF2-40B4-BE49-F238E27FC236}">
                <a16:creationId xmlns:a16="http://schemas.microsoft.com/office/drawing/2014/main" id="{89404192-4A95-4FE1-962B-354D160A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"/>
          <a:stretch>
            <a:fillRect/>
          </a:stretch>
        </p:blipFill>
        <p:spPr bwMode="auto">
          <a:xfrm>
            <a:off x="838200" y="1600200"/>
            <a:ext cx="7391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04BDB-9D19-4E8C-9F60-C071DE35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C93F56A-41AF-4AA9-A5B2-CDE27455AC21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D4F8BA7-E883-4109-8920-1BE32C2BB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Drawing an Elevation—CADD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10E7865-B60F-4835-8A9F-1A0B3E97A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Sequential Steps</a:t>
            </a:r>
          </a:p>
          <a:p>
            <a:pPr lvl="1">
              <a:buFontTx/>
              <a:buNone/>
            </a:pPr>
            <a:r>
              <a:rPr lang="en-US" altLang="en-US"/>
              <a:t>7. Add dimensions, material symbols, notes, scale, and title. Add notes and dimensions first. Add material symbols next. Add scale and title last. Use separate layers to aid in plotting.</a:t>
            </a:r>
          </a:p>
        </p:txBody>
      </p:sp>
    </p:spTree>
  </p:cSld>
  <p:clrMapOvr>
    <a:masterClrMapping/>
  </p:clrMapOvr>
  <p:transition spd="med">
    <p:cover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0B75109-933F-441D-BE72-700658CE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CAE6A36-E1F1-4CD3-8212-4DC9B459234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50D64147-D1D2-45B0-9226-C817A9F91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Drawing an Elevation—CADD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A02171D0-EF28-4D5F-836F-FFCB36376D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91200"/>
            <a:ext cx="7543800" cy="533400"/>
          </a:xfrm>
        </p:spPr>
        <p:txBody>
          <a:bodyPr/>
          <a:lstStyle/>
          <a:p>
            <a:r>
              <a:rPr lang="en-US" altLang="en-US"/>
              <a:t>Step 7. Completed elevation.</a:t>
            </a:r>
          </a:p>
        </p:txBody>
      </p:sp>
      <p:pic>
        <p:nvPicPr>
          <p:cNvPr id="48135" name="Picture 7" descr="T:\Paul Schreiner\ArchPP_Converted Art\Ch20\PPT20-044.tif">
            <a:extLst>
              <a:ext uri="{FF2B5EF4-FFF2-40B4-BE49-F238E27FC236}">
                <a16:creationId xmlns:a16="http://schemas.microsoft.com/office/drawing/2014/main" id="{1FC64C08-017E-4B65-BA88-3C04839AB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3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3ED7DB-8F30-477C-8261-B6BC34A4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AB12FEB-A993-43D3-9CE1-10CCF029ADC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6005BFE-CD8F-453D-AB69-FB4F0897F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Advanced CADD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BB18166-0919-47BC-8D4E-61CBBAF61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Some advanced CADD software can automatically construct elevations using data identified from the floor plan.</a:t>
            </a:r>
          </a:p>
          <a:p>
            <a:r>
              <a:rPr lang="en-US" altLang="en-US"/>
              <a:t>3D drawings require X, Y, and Z coordinates for each object to generate any view desired.</a:t>
            </a:r>
          </a:p>
        </p:txBody>
      </p:sp>
    </p:spTree>
  </p:cSld>
  <p:clrMapOvr>
    <a:masterClrMapping/>
  </p:clrMapOvr>
  <p:transition spd="med">
    <p:cover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0FBCF-4731-4674-8D82-7486B9C2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6A5BF1D-9CB3-4792-9BF9-6FB998A79433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6C8CA00-6805-42E1-A25E-637E362B4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CADD-Generated Elevation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9CE7249-04E1-4DB2-AD7B-0A3B658A0A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181600"/>
            <a:ext cx="8686800" cy="1143000"/>
          </a:xfrm>
        </p:spPr>
        <p:txBody>
          <a:bodyPr/>
          <a:lstStyle/>
          <a:p>
            <a:r>
              <a:rPr lang="en-US" altLang="en-US"/>
              <a:t>This front elevation was generated from data supplied when the floor plan was developed.</a:t>
            </a:r>
            <a:r>
              <a:rPr lang="en-US" altLang="en-US" sz="2800"/>
              <a:t>  </a:t>
            </a:r>
          </a:p>
        </p:txBody>
      </p:sp>
      <p:pic>
        <p:nvPicPr>
          <p:cNvPr id="50185" name="Picture 9" descr="T:\Paul Schreiner\ArchPP_Converted Art\Ch20\PPT20-046.jpg">
            <a:extLst>
              <a:ext uri="{FF2B5EF4-FFF2-40B4-BE49-F238E27FC236}">
                <a16:creationId xmlns:a16="http://schemas.microsoft.com/office/drawing/2014/main" id="{192E4485-9CD1-41B7-BA9A-2C90C247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2913"/>
            <a:ext cx="7315200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9DB06-7278-45F8-878F-80AB1B30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1C6535-4EAC-487C-A36F-9C9835CCAE93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7A868D2-1264-44C1-B4B3-836B25ED3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Glossary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BEE3D72-EBDE-4E8B-AB27-8E92BCB60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>
                <a:solidFill>
                  <a:schemeClr val="hlink"/>
                </a:solidFill>
              </a:rPr>
              <a:t>Elevation (Drawing).</a:t>
            </a:r>
          </a:p>
          <a:p>
            <a:pPr>
              <a:buFontTx/>
              <a:buNone/>
            </a:pPr>
            <a:r>
              <a:rPr lang="en-US" altLang="en-US" sz="2400"/>
              <a:t>    An orthographic projection drawing that shows one side of a building.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Grade Line.</a:t>
            </a:r>
          </a:p>
          <a:p>
            <a:pPr>
              <a:buFontTx/>
              <a:buNone/>
            </a:pPr>
            <a:r>
              <a:rPr lang="en-US" altLang="en-US" sz="2400"/>
              <a:t>    The spot where the soil surface strikes the building; the reference point for most elevations.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Typical Wall Section.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An orthographic projection where a portion of the wall has been removed to reveal interior detail.</a:t>
            </a:r>
          </a:p>
        </p:txBody>
      </p:sp>
      <p:sp>
        <p:nvSpPr>
          <p:cNvPr id="29700" name="Rectangle 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3CF9317F-BB9F-4F9A-8A93-E4D6D5BD5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3CF46-C70C-40A4-B292-ABF53B77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E0D20EB-B1A4-40B6-8071-473F84DBE0E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A63E09BD-009F-46D0-9F0C-92E75E496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00"/>
            <a:ext cx="58674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1AC89FB-EC23-4908-BD7D-20191488B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Elevations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1B44AC3-1475-49AC-91AB-3F5F3B9F01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334000"/>
            <a:ext cx="7620000" cy="990600"/>
          </a:xfrm>
        </p:spPr>
        <p:txBody>
          <a:bodyPr/>
          <a:lstStyle/>
          <a:p>
            <a:r>
              <a:rPr lang="en-US" altLang="en-US"/>
              <a:t>Front elevation drawing for the residence shown in the previous slides.</a:t>
            </a:r>
          </a:p>
        </p:txBody>
      </p:sp>
      <p:pic>
        <p:nvPicPr>
          <p:cNvPr id="10251" name="Picture 11" descr="T:\Paul Schreiner\ArchPP_Converted Art\Ch20\PPT20-008.tif">
            <a:extLst>
              <a:ext uri="{FF2B5EF4-FFF2-40B4-BE49-F238E27FC236}">
                <a16:creationId xmlns:a16="http://schemas.microsoft.com/office/drawing/2014/main" id="{00AC8471-BD7A-4CDE-88A7-F67949A4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715000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2A58-8A06-4B39-A1DD-FFCD48FE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186C565-FDF1-402A-8AB4-D983CE1C7FB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1A39F4E3-870D-4E3C-83FE-616E65A68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Required Information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17D3B05-704D-4204-A747-78F455D5E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Features that should be included on the elevations:</a:t>
            </a:r>
          </a:p>
          <a:p>
            <a:pPr lvl="1"/>
            <a:r>
              <a:rPr lang="en-US" altLang="en-US"/>
              <a:t>Side of house represented.</a:t>
            </a:r>
          </a:p>
          <a:p>
            <a:pPr lvl="1"/>
            <a:r>
              <a:rPr lang="en-US" altLang="en-US"/>
              <a:t>Grade lines.</a:t>
            </a:r>
          </a:p>
          <a:p>
            <a:pPr lvl="1"/>
            <a:r>
              <a:rPr lang="en-US" altLang="en-US"/>
              <a:t>Finished floor and ceiling levels.</a:t>
            </a:r>
          </a:p>
          <a:p>
            <a:pPr lvl="1"/>
            <a:r>
              <a:rPr lang="en-US" altLang="en-US"/>
              <a:t>Exterior wall corners.</a:t>
            </a:r>
          </a:p>
          <a:p>
            <a:pPr lvl="1"/>
            <a:r>
              <a:rPr lang="en-US" altLang="en-US"/>
              <a:t>Windows and doors.</a:t>
            </a:r>
          </a:p>
        </p:txBody>
      </p:sp>
    </p:spTree>
  </p:cSld>
  <p:clrMapOvr>
    <a:masterClrMapping/>
  </p:clrMapOvr>
  <p:transition spd="med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BABF9B-48F4-41D3-A89A-86EDA225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A8F96F1-071E-4924-9E9E-A514F528692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1CB417D-560B-49CA-9269-C19B1EDBE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Required Information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26DD809-8130-4AF9-B916-08D9A16F9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/>
              <a:t>Roof features.</a:t>
            </a:r>
          </a:p>
          <a:p>
            <a:pPr lvl="1"/>
            <a:r>
              <a:rPr lang="en-US" altLang="en-US"/>
              <a:t>Vertical dimensions of important features.</a:t>
            </a:r>
          </a:p>
          <a:p>
            <a:pPr lvl="1"/>
            <a:r>
              <a:rPr lang="en-US" altLang="en-US"/>
              <a:t>Porches, decks, and patios.</a:t>
            </a:r>
          </a:p>
          <a:p>
            <a:pPr lvl="1"/>
            <a:r>
              <a:rPr lang="en-US" altLang="en-US"/>
              <a:t>Material symbols.</a:t>
            </a:r>
          </a:p>
          <a:p>
            <a:pPr lvl="1"/>
            <a:r>
              <a:rPr lang="en-US" altLang="en-US"/>
              <a:t>Dimension notes and symbols.</a:t>
            </a:r>
          </a:p>
          <a:p>
            <a:pPr lvl="1"/>
            <a:r>
              <a:rPr lang="en-US" altLang="en-US"/>
              <a:t>Title block and scale.</a:t>
            </a:r>
          </a:p>
        </p:txBody>
      </p:sp>
    </p:spTree>
  </p:cSld>
  <p:clrMapOvr>
    <a:masterClrMapping/>
  </p:clrMapOvr>
  <p:transition spd="med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2DDC9C-B771-49E2-B7A2-0D81C921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F6FCD63-0DA6-4FD8-AC99-77F14E40BBF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13CA452-BE25-439B-916E-5645920AB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Elevation Identification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EECF759-4711-4858-AD02-9D20782E5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Each elevation must identify the wall represented.</a:t>
            </a:r>
          </a:p>
          <a:p>
            <a:r>
              <a:rPr lang="en-US" altLang="en-US"/>
              <a:t>Two methods are commonly used: </a:t>
            </a:r>
          </a:p>
          <a:p>
            <a:pPr lvl="1"/>
            <a:r>
              <a:rPr lang="en-US" altLang="en-US"/>
              <a:t>Front, rear, right side, and left side.</a:t>
            </a:r>
          </a:p>
          <a:p>
            <a:pPr lvl="1"/>
            <a:r>
              <a:rPr lang="en-US" altLang="en-US"/>
              <a:t>North, south, east, west.</a:t>
            </a:r>
          </a:p>
          <a:p>
            <a:r>
              <a:rPr lang="en-US" altLang="en-US"/>
              <a:t>Identify each elevation immediately below the drawing.</a:t>
            </a:r>
          </a:p>
        </p:txBody>
      </p:sp>
    </p:spTree>
  </p:cSld>
  <p:clrMapOvr>
    <a:masterClrMapping/>
  </p:clrMapOvr>
  <p:transition spd="med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4A33D1-6382-474D-886C-09A56AD7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A43D6B2-6062-49C1-B02A-239BA19478D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1D87BD7-5BEE-4770-9FF1-ECDF166AF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r>
              <a:rPr lang="en-US" altLang="en-US"/>
              <a:t>Grade Line, Floors, and Ceilings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8128262-9CE8-4ED1-9589-8F49EDBD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grade line</a:t>
            </a:r>
            <a:r>
              <a:rPr lang="en-US" altLang="en-US"/>
              <a:t> is the reference point for most elevations.</a:t>
            </a:r>
          </a:p>
          <a:p>
            <a:pPr lvl="1"/>
            <a:r>
              <a:rPr lang="en-US" altLang="en-US"/>
              <a:t>Plot plan shows the existing grade.</a:t>
            </a:r>
          </a:p>
          <a:p>
            <a:pPr lvl="1"/>
            <a:r>
              <a:rPr lang="en-US" altLang="en-US"/>
              <a:t>Draw features below grade as hidden lines.</a:t>
            </a:r>
          </a:p>
          <a:p>
            <a:r>
              <a:rPr lang="en-US" altLang="en-US"/>
              <a:t>Show floor-to-ceiling heights.</a:t>
            </a:r>
          </a:p>
          <a:p>
            <a:r>
              <a:rPr lang="en-US" altLang="en-US"/>
              <a:t>Top of foundation wall should be at least 8" above the grade.</a:t>
            </a:r>
          </a:p>
        </p:txBody>
      </p:sp>
    </p:spTree>
  </p:cSld>
  <p:clrMapOvr>
    <a:masterClrMapping/>
  </p:clrMapOvr>
  <p:transition spd="med">
    <p:cover dir="r"/>
  </p:transition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FF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489</TotalTime>
  <Words>1325</Words>
  <Application>Microsoft Office PowerPoint</Application>
  <PresentationFormat>On-screen Show (4:3)</PresentationFormat>
  <Paragraphs>197</Paragraphs>
  <Slides>44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Times New Roman</vt:lpstr>
      <vt:lpstr>Blank Presentation</vt:lpstr>
      <vt:lpstr>Chapter 22</vt:lpstr>
      <vt:lpstr>Introduction to Elevations</vt:lpstr>
      <vt:lpstr>Introduction to Elevations</vt:lpstr>
      <vt:lpstr>Introduction to Elevations</vt:lpstr>
      <vt:lpstr>Introduction to Elevations</vt:lpstr>
      <vt:lpstr>Required Information</vt:lpstr>
      <vt:lpstr>Required Information</vt:lpstr>
      <vt:lpstr>Elevation Identification</vt:lpstr>
      <vt:lpstr>Grade Line, Floors, and Ceilings</vt:lpstr>
      <vt:lpstr>Walls, Windows, and Doors</vt:lpstr>
      <vt:lpstr>Typical Brick Veneer Wall Section</vt:lpstr>
      <vt:lpstr>Typical Frame Wall Section</vt:lpstr>
      <vt:lpstr>Roof Features</vt:lpstr>
      <vt:lpstr>Dimensions, Notes, Symbols</vt:lpstr>
      <vt:lpstr>Drawing a Typical Wall Section</vt:lpstr>
      <vt:lpstr>Drawing a Typical Wall Section</vt:lpstr>
      <vt:lpstr>Drawing a Typical Wall Section</vt:lpstr>
      <vt:lpstr>Drawing a Typical Wall Section</vt:lpstr>
      <vt:lpstr>Drawing a Typical Wall Section</vt:lpstr>
      <vt:lpstr>Drawing a Typical Wall Section</vt:lpstr>
      <vt:lpstr>Drawing a Typical Wall Section</vt:lpstr>
      <vt:lpstr>Drawing a Typical Wall Section</vt:lpstr>
      <vt:lpstr>Drawing an Elevation—Manual</vt:lpstr>
      <vt:lpstr>Drawing an Elevation—Manual</vt:lpstr>
      <vt:lpstr>Drawing an Elevation—Manual</vt:lpstr>
      <vt:lpstr>Drawing an Elevation—Manual</vt:lpstr>
      <vt:lpstr>Drawing an Elevation—Manual</vt:lpstr>
      <vt:lpstr>Drawing an Elevation—Manual</vt:lpstr>
      <vt:lpstr>Drawing an Elevation—Manual</vt:lpstr>
      <vt:lpstr>Drawing an Elevation—Manual</vt:lpstr>
      <vt:lpstr>Two Elevations Per Sheet</vt:lpstr>
      <vt:lpstr>Drawing an Elevation—CADD</vt:lpstr>
      <vt:lpstr>Drawing an Elevation—CADD</vt:lpstr>
      <vt:lpstr>Drawing an Elevation—CADD</vt:lpstr>
      <vt:lpstr>Drawing an Elevation—CADD</vt:lpstr>
      <vt:lpstr>Drawing an Elevation—CADD</vt:lpstr>
      <vt:lpstr>Drawing an Elevation—CADD</vt:lpstr>
      <vt:lpstr>Drawing an Elevation—CADD</vt:lpstr>
      <vt:lpstr>Drawing an Elevation—CADD</vt:lpstr>
      <vt:lpstr>Drawing an Elevation—CADD</vt:lpstr>
      <vt:lpstr>Drawing an Elevation—CADD</vt:lpstr>
      <vt:lpstr>Advanced CADD</vt:lpstr>
      <vt:lpstr>CADD-Generated Elevation</vt:lpstr>
      <vt:lpstr>Glossary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Clois E. Kicklighter</dc:creator>
  <cp:lastModifiedBy>Acquesta, Brian C</cp:lastModifiedBy>
  <cp:revision>28</cp:revision>
  <dcterms:created xsi:type="dcterms:W3CDTF">2002-09-11T23:19:07Z</dcterms:created>
  <dcterms:modified xsi:type="dcterms:W3CDTF">2017-10-04T13:23:11Z</dcterms:modified>
</cp:coreProperties>
</file>