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32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4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92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7" r:id="rId56"/>
    <p:sldId id="316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705"/>
    <a:srgbClr val="063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0929"/>
  </p:normalViewPr>
  <p:slideViewPr>
    <p:cSldViewPr>
      <p:cViewPr varScale="1">
        <p:scale>
          <a:sx n="114" d="100"/>
          <a:sy n="114" d="100"/>
        </p:scale>
        <p:origin x="13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29BB760-B9CC-464F-BE69-69A796D7AA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99A54C9C-FB73-4D7E-8F41-D57BCF6140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74502CF5-CFA9-4C02-A5E8-CB6AC2A90CE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C489E697-EB30-466E-B084-4164FCCD7E9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D06498-906A-4CC9-9852-37EBEDF98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BE692EB-5B9B-405A-90E2-0E9A16CA89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6654C351-181A-444F-A9FF-B38C0E9989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E066CCE1-48FF-43B1-9585-942305F8AC3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2DC32BBD-2EA7-4633-B5DC-19EAD4A2D7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DA7D20B4-61BA-4F76-91F8-66C6BA07F1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D25D0166-B721-4D7B-82C4-4690E56322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0344C7-25A0-4C6D-96B4-19DE006567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10F7-BF0A-420A-BA36-A4603E639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B72D2-4C7C-4FBE-A353-87F9E1AE0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024F9-C6A4-469D-9F1B-619663FA5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733A5-D941-47AB-B57C-B08A1087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5D31B-18AA-433C-9E72-3B404EAB9C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36E51-803D-4368-96BA-81A95C84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D66D3-42B7-4889-961B-BB9B79D27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649749"/>
      </p:ext>
    </p:extLst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915C-57EA-4A11-8D1F-46A1D759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923CA-1FE2-4797-99CC-7F170DE74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84213-3057-4470-AAC4-01301B43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36C1F-FD10-43E6-8215-788E7110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2B16BD-88C1-4EE6-8BCA-C9CBBAF21D2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528E7-B1BE-4833-9E9A-3BAE38AF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D2558-DF68-4F54-B91C-74746DF2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241012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A93673-71E8-4764-B862-D178C155E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C4410-1C57-40FB-AF4C-54EBE9849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85712-56A3-446B-ABD3-037A6957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1622E-CE80-4E77-BA10-63B94F0E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C0C372-4FC1-4E4E-9D6E-1B12EAF6CC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B2E39-F2D9-4ED0-B552-6D3A4571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547BC-74F9-4777-A1E2-88D4D64CF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039753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4611-A5E5-414A-A96C-11BA495B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1C5DE-9D89-4990-AA6C-0B8E64745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81F00-341C-4796-AEB7-98BAA66E7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13BB4-9731-414C-81DB-BF1F5A910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31BB0-E249-4D23-9974-0144FFAB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fld id="{08AB6732-90BC-45AF-9875-793AB0BC27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B31D1-CB85-4B39-83C3-CD154DFA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4942E0-85B6-4B84-A40F-2F2ABEDC9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684"/>
      </p:ext>
    </p:extLst>
  </p:cSld>
  <p:clrMapOvr>
    <a:masterClrMapping/>
  </p:clrMapOvr>
  <p:transition spd="med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EFEB-9378-4F15-A41A-C7EF2655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CF947-B717-46B2-AE5D-BEDC66FC7D6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D1A69-B91D-4AC7-A23C-53125A067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27C37-568B-4EA8-9BD0-12399B24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062FD-3F88-44C9-AEED-64C73949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fld id="{29EFBABB-4C9B-4DF7-BC4B-5BF18EB49F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23104-E9F6-4497-AE5F-7DC69C95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7EF12C-D8BC-456A-83D6-2872E78FF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738943"/>
      </p:ext>
    </p:extLst>
  </p:cSld>
  <p:clrMapOvr>
    <a:masterClrMapping/>
  </p:clrMapOvr>
  <p:transition spd="med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0F16-C710-47FA-9288-495FBB84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11F4C311-2B50-4775-A995-8C4BB9474CEF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C1388-8D9F-496C-B328-814F29F46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9BC29-FBB5-4049-BBCB-2316703B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A6396-C02E-49F2-AA63-E766925B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fld id="{3D3E4D0F-C06D-4950-A54E-C072581045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93219-9E51-4F01-AFFE-1B4836B1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8679CE-4769-451D-BAFB-836F39B2F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824140"/>
      </p:ext>
    </p:extLst>
  </p:cSld>
  <p:clrMapOvr>
    <a:masterClrMapping/>
  </p:clrMapOvr>
  <p:transition spd="med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C013-DEBF-4192-B881-DE820175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A5E48-D946-4DB0-9C06-BEDA789359F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FA2F5ADF-B7B9-4F3D-A017-33B5533E3D23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54380-5CBF-4F90-A948-1A83E7FC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B4EE6-7293-494E-A4EA-594B018BA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fld id="{1BA957FC-1674-41F9-A760-CE9D14351A0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0B1D7-4891-41B1-B8FE-348E80E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3B68E9-04C2-46B6-AD34-F2F38A42D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013230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0C5D-B95D-4765-88DD-A696AFBC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FB145-B6EA-432A-8F66-19708749A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5C0DE-A78E-4331-86BD-215A6524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8E977-03E7-4FD3-9D19-86F2D655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851214-80D6-473B-A18F-52D37B2351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AB1AD-6CD7-46FE-AD50-3ACCBCB7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ECF5E-1B44-481A-88D5-31C4ED2EC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038335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8FC1-30FB-457D-82F2-F488B656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F6028-7519-4D05-8D62-C53D0DEED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710FF-B499-44FE-A179-5F0FCE06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74F03-4898-4046-A0DB-B31D8B9A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E1DBFF-DF8D-4799-B93E-06E728596D9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BDABB-676D-4603-B946-85F50A1C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43D4-5659-41F7-A040-371623489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078491"/>
      </p:ext>
    </p:extLst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B508-1E08-4C33-B8DF-C3A2BE9C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69767-CE1B-421E-911A-A316124E8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7507D-E903-4C70-8E7C-4BE01E760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B1490-7ED5-445F-9585-6579AF4D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ADB2A-A9C0-49C3-AF0E-AC2E3073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FD45FF-E324-41CF-A3FF-1542FF6C7D2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CEF5D-D4B4-4EAE-8A29-A2A0F076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33E27-45A4-4EC7-8FF9-816A5EC57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135131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FA3D-097E-4E74-B8E4-BF245971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0EB8D-CD1D-4906-A62F-D80B144AE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19A1D-4F7B-43AB-B169-E964EE6B0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2692E-B853-454B-B5F0-D9D4F2DD4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72EFA-70B1-462B-BAF2-F20A7FD4E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5218E-570E-44AA-B94C-31F5C32F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559A7E-78A0-492D-B25D-9B237443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D8CB13-343A-4B27-8BA4-292BAB2ACA3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5E694-1014-4DCB-83E9-4DDE2C0D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1C645-197F-469B-A06A-A0DAA06855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978895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E606-3DDC-4B67-970C-80AEDF36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36FDC-E040-46B0-AFB4-05130BD2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BA9FC-10EA-49C2-81AC-C5B644532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70EBFA-7442-490D-8DC5-34A391973E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B3C2C-6C93-4816-A939-BE4988DC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3AD15-E9CE-41F1-8D07-159D3B7FA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251213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4DE54-FA04-4A27-BF94-5C00483E7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46F5A-B2BE-4341-A201-F0500A1F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54EDF7-6FCC-4851-8329-23AEC5841BB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1ED18-AD96-436C-9BC4-F3336293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81416-00EF-492E-8AB5-8BDCAF224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334373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4A49-0660-45A6-8C50-3734AEF9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4FB44-3979-4C02-8973-AE4F1AB25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6501D-8330-4A02-A351-8A6526EFE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09943-C310-4DBB-9ACE-C1A26C16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78A17-6F59-4256-B967-133A2B28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E67CBA-6D0D-4AD6-84C9-5C42FA92C99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AFDB9-BDD5-4117-93A3-57007986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81369-3AA0-4152-A8FE-2B4149507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957177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3C2A-C0A6-4658-BE2A-A452E9B5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338013-A1DD-439E-937A-E71997520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12876-142C-4BAA-A2B7-5276BFBCE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2498F-DAC5-4557-87ED-10741AC3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C5D94-180E-4E84-BBA8-C2357EAF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A364EC-6E5C-4AEE-BA4C-ABA93D2469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E0B40-8F32-4F7B-8993-45655175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EED66-898D-440E-9F5A-7E3E37269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176300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5F842B-6733-484C-A9A2-3D96679B9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57DD6F-8FB0-4170-A1F5-A495AC858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0E8CAC5-DD74-43EB-9747-C8E3B7396C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FF9B188-8B5F-4BC9-B1AA-D8D349BE67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D9A558D6-DF9D-4C38-BBC9-E23086ACFC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D01F6C-8D14-4929-9F04-069DA5308B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099D6B-2D91-42F5-98DB-28A310D665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247716D-A025-4A32-970A-51DAEB5777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2575"/>
            <a:ext cx="1905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>
                <a:cs typeface="Arial" panose="020B0604020202020204" pitchFamily="34" charset="0"/>
              </a:rPr>
              <a:t>© Goodheart-Willcox Co., Inc.</a:t>
            </a:r>
            <a:endParaRPr lang="en-US" altLang="en-US" sz="800"/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86A09179-E33F-43C8-A261-43FBABC2EE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34213" y="6665913"/>
            <a:ext cx="21336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">
                <a:cs typeface="Arial" panose="020B0604020202020204" pitchFamily="34" charset="0"/>
              </a:rPr>
              <a:t>Permission granted to reproduce for educational use only</a:t>
            </a:r>
            <a:endParaRPr lang="en-US" altLang="en-US" sz="6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>
    <p:cover dir="r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2C70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C70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6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7D958-1B5A-4FC2-909E-3C60CFD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AA065B4-8625-4A8A-8F74-F13115D2FBD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5778" name="Rectangle 1026">
            <a:extLst>
              <a:ext uri="{FF2B5EF4-FFF2-40B4-BE49-F238E27FC236}">
                <a16:creationId xmlns:a16="http://schemas.microsoft.com/office/drawing/2014/main" id="{4FBEF1D9-A570-462C-B09E-60B5F48E2A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3810000" cy="1143000"/>
          </a:xfrm>
        </p:spPr>
        <p:txBody>
          <a:bodyPr anchor="ctr"/>
          <a:lstStyle/>
          <a:p>
            <a:r>
              <a:rPr lang="en-US" altLang="en-US" sz="4400" dirty="0"/>
              <a:t>Chapter 16</a:t>
            </a:r>
          </a:p>
        </p:txBody>
      </p:sp>
      <p:sp>
        <p:nvSpPr>
          <p:cNvPr id="75779" name="Rectangle 1027">
            <a:extLst>
              <a:ext uri="{FF2B5EF4-FFF2-40B4-BE49-F238E27FC236}">
                <a16:creationId xmlns:a16="http://schemas.microsoft.com/office/drawing/2014/main" id="{3E2A4091-4F05-496C-8DF4-EB32FE5AFA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10000"/>
            <a:ext cx="3810000" cy="1752600"/>
          </a:xfrm>
        </p:spPr>
        <p:txBody>
          <a:bodyPr/>
          <a:lstStyle/>
          <a:p>
            <a:r>
              <a:rPr lang="en-US" altLang="en-US" sz="4400"/>
              <a:t>Roof Designs</a:t>
            </a:r>
          </a:p>
        </p:txBody>
      </p:sp>
      <p:pic>
        <p:nvPicPr>
          <p:cNvPr id="75780" name="Picture 1028" descr="T:\TECH\Augspurger, Eric\Arch_S06.jpg">
            <a:extLst>
              <a:ext uri="{FF2B5EF4-FFF2-40B4-BE49-F238E27FC236}">
                <a16:creationId xmlns:a16="http://schemas.microsoft.com/office/drawing/2014/main" id="{C76CB7ED-5F77-41EF-9FB3-0C90385AB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0"/>
            <a:ext cx="5302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0AB2547-4FE2-4EBB-A379-307C0C86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536AAA8-377A-4F48-BE17-6D1547BCA53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0E352E1-DB34-4F12-8FB5-3E9E82492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Butterfly Roof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60C8EFDD-95DB-4E13-9484-DF754ECB207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724400"/>
            <a:ext cx="7772400" cy="1600200"/>
          </a:xfrm>
        </p:spPr>
        <p:txBody>
          <a:bodyPr/>
          <a:lstStyle/>
          <a:p>
            <a:r>
              <a:rPr lang="en-US" altLang="en-US"/>
              <a:t>The butterfly roof is not widely used. It provides plenty of light and ventilation, but drainage is a problem.</a:t>
            </a:r>
          </a:p>
        </p:txBody>
      </p:sp>
      <p:pic>
        <p:nvPicPr>
          <p:cNvPr id="18439" name="Picture 7" descr="T:\Paul Schreiner\ArchPP_Converted Art\Ch19\PPT19-015.tif">
            <a:extLst>
              <a:ext uri="{FF2B5EF4-FFF2-40B4-BE49-F238E27FC236}">
                <a16:creationId xmlns:a16="http://schemas.microsoft.com/office/drawing/2014/main" id="{DC60C76E-E0FF-44A6-AE6F-3F38E05B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3"/>
          <a:stretch>
            <a:fillRect/>
          </a:stretch>
        </p:blipFill>
        <p:spPr bwMode="auto">
          <a:xfrm>
            <a:off x="2133600" y="1752600"/>
            <a:ext cx="487680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58780DF-223B-4195-9899-9DAB4D147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E989578-1700-402E-A200-01CE1D3483E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1261F91-2E8F-4DF7-BB95-B7849436B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Winged Gable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A0419DE8-8941-4B23-933F-760A9387613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257800"/>
            <a:ext cx="7772400" cy="1066800"/>
          </a:xfrm>
        </p:spPr>
        <p:txBody>
          <a:bodyPr/>
          <a:lstStyle/>
          <a:p>
            <a:r>
              <a:rPr lang="en-US" altLang="en-US"/>
              <a:t>The winged gable is essentially a gable roof, extended at the peak.</a:t>
            </a:r>
          </a:p>
        </p:txBody>
      </p:sp>
      <p:pic>
        <p:nvPicPr>
          <p:cNvPr id="19463" name="Picture 7" descr="T:\Paul Schreiner\ArchPP_Converted Art\Ch19\PPT19-016.tif">
            <a:extLst>
              <a:ext uri="{FF2B5EF4-FFF2-40B4-BE49-F238E27FC236}">
                <a16:creationId xmlns:a16="http://schemas.microsoft.com/office/drawing/2014/main" id="{DBBAFE6F-37A0-4347-B87A-1B9AA48C5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5"/>
          <a:stretch>
            <a:fillRect/>
          </a:stretch>
        </p:blipFill>
        <p:spPr bwMode="auto">
          <a:xfrm>
            <a:off x="1600200" y="1752600"/>
            <a:ext cx="5867400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83816F1-4E50-491E-ACAF-0538D17F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F4A3910-0C0F-4513-BE73-7FFB364D5AD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021A364-B887-417B-8FDC-6062CD57F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A-Frame Roof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209830B8-40BA-42E0-A16F-77FDBB1F7F5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800600"/>
            <a:ext cx="8229600" cy="1524000"/>
          </a:xfrm>
        </p:spPr>
        <p:txBody>
          <a:bodyPr/>
          <a:lstStyle/>
          <a:p>
            <a:r>
              <a:rPr lang="en-US" altLang="en-US"/>
              <a:t>The A-frame roof provides a roof and walls for the structure. Is popular for cottages, homes, churches, and other structures.</a:t>
            </a:r>
          </a:p>
        </p:txBody>
      </p:sp>
      <p:pic>
        <p:nvPicPr>
          <p:cNvPr id="20488" name="Picture 8" descr="T:\Paul Schreiner\ArchPP_Converted Art\Ch19\PPT19-017.tif">
            <a:extLst>
              <a:ext uri="{FF2B5EF4-FFF2-40B4-BE49-F238E27FC236}">
                <a16:creationId xmlns:a16="http://schemas.microsoft.com/office/drawing/2014/main" id="{F97F0824-4B86-45AD-83D6-32C759DF2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9"/>
          <a:stretch>
            <a:fillRect/>
          </a:stretch>
        </p:blipFill>
        <p:spPr bwMode="auto">
          <a:xfrm>
            <a:off x="1905000" y="1600200"/>
            <a:ext cx="5257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D7E93A3-D5D9-4A3E-8C2D-3E743B0A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AA01FDF-1CFA-4E04-A194-03D68C2CBBA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60FACAD-CF22-4080-9FD9-838CAFE0D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Folded Plate Roof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4EA47C79-D608-4478-8012-CA32A003AF8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00600"/>
            <a:ext cx="7772400" cy="1524000"/>
          </a:xfrm>
        </p:spPr>
        <p:txBody>
          <a:bodyPr/>
          <a:lstStyle/>
          <a:p>
            <a:r>
              <a:rPr lang="en-US" altLang="en-US"/>
              <a:t>The folded plate roof has limited use in single-family homes. Modular, prefabricated roof units are available.</a:t>
            </a:r>
          </a:p>
        </p:txBody>
      </p:sp>
      <p:pic>
        <p:nvPicPr>
          <p:cNvPr id="21511" name="Picture 7" descr="T:\Paul Schreiner\ArchPP_Converted Art\Ch19\PPT19-018.tif">
            <a:extLst>
              <a:ext uri="{FF2B5EF4-FFF2-40B4-BE49-F238E27FC236}">
                <a16:creationId xmlns:a16="http://schemas.microsoft.com/office/drawing/2014/main" id="{565941DA-69F4-4382-A596-2D7C413E6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7"/>
          <a:stretch>
            <a:fillRect/>
          </a:stretch>
        </p:blipFill>
        <p:spPr bwMode="auto">
          <a:xfrm>
            <a:off x="1905000" y="1600200"/>
            <a:ext cx="52578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5C6ED17-BD02-4299-B47E-92C3C61F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6E7C679-6FF3-4CE5-B91C-2B7DCB83EE0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6DF49FF7-AC2C-4163-8B0C-9E697020F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Curved Panel Roof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1CB54818-B1C1-4E61-B6DF-068186480FD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00600"/>
            <a:ext cx="7772400" cy="1524000"/>
          </a:xfrm>
        </p:spPr>
        <p:txBody>
          <a:bodyPr/>
          <a:lstStyle/>
          <a:p>
            <a:r>
              <a:rPr lang="en-US" altLang="en-US"/>
              <a:t>The curved panel roof is similar to the folded plate roof in style and application. It is available in prefabricated modules.</a:t>
            </a:r>
          </a:p>
        </p:txBody>
      </p:sp>
      <p:pic>
        <p:nvPicPr>
          <p:cNvPr id="22535" name="Picture 7" descr="T:\Paul Schreiner\ArchPP_Converted Art\Ch19\PPT19-019.tif">
            <a:extLst>
              <a:ext uri="{FF2B5EF4-FFF2-40B4-BE49-F238E27FC236}">
                <a16:creationId xmlns:a16="http://schemas.microsoft.com/office/drawing/2014/main" id="{814845EE-D060-4223-8B2C-F4ED5C17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7"/>
          <a:stretch>
            <a:fillRect/>
          </a:stretch>
        </p:blipFill>
        <p:spPr bwMode="auto">
          <a:xfrm>
            <a:off x="1905000" y="1600200"/>
            <a:ext cx="52578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2F811C-94D8-406A-B328-FAC5B727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787372D-3369-4BC4-A4D9-2DB0737DE74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C150C81-60F2-4D49-9385-9457D35E2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Contemporary Roof Types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8786172-C1D9-441B-A174-8B3FE64E6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r>
              <a:rPr lang="en-US" altLang="en-US" dirty="0"/>
              <a:t>Several roof types that fit this category include the following.</a:t>
            </a:r>
          </a:p>
          <a:p>
            <a:pPr lvl="1">
              <a:buClr>
                <a:schemeClr val="tx1"/>
              </a:buClr>
            </a:pP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Parasol roof</a:t>
            </a:r>
            <a:r>
              <a:rPr lang="en-US" altLang="en-US" dirty="0"/>
              <a:t>: Looks like an upturned parasol or umbrella; usually concrete.</a:t>
            </a:r>
          </a:p>
          <a:p>
            <a:pPr lvl="1">
              <a:buClr>
                <a:schemeClr val="tx1"/>
              </a:buClr>
            </a:pPr>
            <a:r>
              <a:rPr lang="en-US" altLang="en-US" dirty="0">
                <a:solidFill>
                  <a:schemeClr val="hlink"/>
                </a:solidFill>
                <a:hlinkClick r:id="rId3" action="ppaction://hlinksldjump"/>
              </a:rPr>
              <a:t>Warped roof</a:t>
            </a:r>
            <a:r>
              <a:rPr lang="en-US" altLang="en-US" dirty="0"/>
              <a:t>: Most common shape is a hyperbolic paraboloid made from concrete, plywood, or plastic.</a:t>
            </a:r>
          </a:p>
          <a:p>
            <a:pPr lvl="1">
              <a:buClr>
                <a:schemeClr val="tx1"/>
              </a:buClr>
            </a:pPr>
            <a:r>
              <a:rPr lang="en-US" altLang="en-US" dirty="0">
                <a:solidFill>
                  <a:schemeClr val="hlink"/>
                </a:solidFill>
                <a:hlinkClick r:id="rId4" action="ppaction://hlinksldjump"/>
              </a:rPr>
              <a:t>Free-form roof</a:t>
            </a:r>
            <a:r>
              <a:rPr lang="en-US" altLang="en-US" dirty="0"/>
              <a:t>: May take any shape that can be formed by stretching a fabric over a support frame and then sprayed with foam.</a:t>
            </a:r>
          </a:p>
        </p:txBody>
      </p:sp>
    </p:spTree>
  </p:cSld>
  <p:clrMapOvr>
    <a:masterClrMapping/>
  </p:clrMapOvr>
  <p:transition spd="med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CEF7F-A61A-4822-9146-E63086D4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51FDAC4-B7E2-437C-8C9A-CC4A0DA4E24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1FEF78B-904C-45C7-9483-FAF345C09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Mixed Roof Styles</a:t>
            </a:r>
          </a:p>
        </p:txBody>
      </p:sp>
      <p:pic>
        <p:nvPicPr>
          <p:cNvPr id="24583" name="Picture 7" descr="T:\Paul Schreiner\ArchPP_Converted Art\Ch19\PPT19-021.jpg">
            <a:extLst>
              <a:ext uri="{FF2B5EF4-FFF2-40B4-BE49-F238E27FC236}">
                <a16:creationId xmlns:a16="http://schemas.microsoft.com/office/drawing/2014/main" id="{EC26B1A5-C5C6-4184-A661-C49BEFA5A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562600" cy="43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FD3893-9EB4-4BBD-863F-C688A35A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3EF7A2E-41A8-4A81-964D-E12EDFE334C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8B6152C-484E-4B35-B760-BF1DE9D41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Mixed Roof Styles</a:t>
            </a:r>
          </a:p>
        </p:txBody>
      </p:sp>
      <p:pic>
        <p:nvPicPr>
          <p:cNvPr id="25606" name="Picture 6" descr="T:\Paul Schreiner\ArchPP_Converted Art\Ch19\PPT19-022.jpg">
            <a:extLst>
              <a:ext uri="{FF2B5EF4-FFF2-40B4-BE49-F238E27FC236}">
                <a16:creationId xmlns:a16="http://schemas.microsoft.com/office/drawing/2014/main" id="{034C6265-9FF6-4CCC-A6CC-D1AABBA8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4008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5B729D-7B94-4D38-9D1C-9771D6C2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9BDCD29-A7D1-4DD0-B465-E54984840DC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1EA00283-9CE4-4320-B8E3-CD8710692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Frame Roof Construction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6FC1720-4529-4A92-8497-0CB3663B1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altLang="en-US"/>
              <a:t>Several features of traditional frame roof construction should be considered before designing a roof.</a:t>
            </a:r>
          </a:p>
          <a:p>
            <a:r>
              <a:rPr lang="en-US" altLang="en-US"/>
              <a:t>The roof framing is designed to support the roof covering materials.</a:t>
            </a:r>
          </a:p>
          <a:p>
            <a:r>
              <a:rPr lang="en-US" altLang="en-US"/>
              <a:t>Framing must be strong and rigid.</a:t>
            </a:r>
          </a:p>
          <a:p>
            <a:r>
              <a:rPr lang="en-US" altLang="en-US"/>
              <a:t>Roof framing consists of several distinct structural elements.</a:t>
            </a:r>
          </a:p>
        </p:txBody>
      </p:sp>
    </p:spTree>
  </p:cSld>
  <p:clrMapOvr>
    <a:masterClrMapping/>
  </p:clrMapOvr>
  <p:transition spd="med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15FD0E-DD33-4D8A-8F4D-ABB6FA8E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C012514-6170-4190-B455-1F641DC8FE1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4620BC4-6A66-42DF-A1AD-C45712BBC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Rafters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5BBB299-E503-492C-A487-A05BDACF6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419600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rafter</a:t>
            </a:r>
            <a:r>
              <a:rPr lang="en-US" altLang="en-US" dirty="0"/>
              <a:t> is a structural element of the roof that supports the sheathing.</a:t>
            </a:r>
          </a:p>
          <a:p>
            <a:r>
              <a:rPr lang="en-US" altLang="en-US" dirty="0"/>
              <a:t>Common rafters are perpendicular to the wall plate and extend from the ridge.</a:t>
            </a:r>
          </a:p>
          <a:p>
            <a:r>
              <a:rPr lang="en-US" altLang="en-US" dirty="0"/>
              <a:t>There are several other types of rafters used in typical construction.</a:t>
            </a:r>
          </a:p>
          <a:p>
            <a:r>
              <a:rPr lang="en-US" altLang="en-US" dirty="0"/>
              <a:t>Rafters are often shown on a roof framing plan.</a:t>
            </a:r>
          </a:p>
        </p:txBody>
      </p:sp>
    </p:spTree>
  </p:cSld>
  <p:clrMapOvr>
    <a:masterClrMapping/>
  </p:clrMapOvr>
  <p:transition spd="med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623FE-5DE6-452E-A7BA-C1B148E9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C2416A6-25DF-4BE5-9AF9-F72D0166FCB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248EE967-CE78-4A2D-9C3A-E95F2C0BD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Roof Design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ABA7E2E-8EF2-46A8-A736-A09AC00353A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00600"/>
            <a:ext cx="7772400" cy="1524000"/>
          </a:xfrm>
        </p:spPr>
        <p:txBody>
          <a:bodyPr/>
          <a:lstStyle/>
          <a:p>
            <a:r>
              <a:rPr lang="en-US" altLang="en-US"/>
              <a:t>The roof design and roofing materials have a significant impact on the finished appearance of the residence.</a:t>
            </a:r>
          </a:p>
        </p:txBody>
      </p:sp>
      <p:pic>
        <p:nvPicPr>
          <p:cNvPr id="9225" name="Picture 9" descr="T:\Paul Schreiner\ArchPP_Converted Art\Ch19\PPT19-007.jpg">
            <a:extLst>
              <a:ext uri="{FF2B5EF4-FFF2-40B4-BE49-F238E27FC236}">
                <a16:creationId xmlns:a16="http://schemas.microsoft.com/office/drawing/2014/main" id="{64B030A5-F829-40E2-A04E-36486F5E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962400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5C848-B87B-446D-93AB-D134E7E6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8D81455-B3DD-46A7-A937-3777EF0D505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FD0F4C74-EB49-4CEC-AD70-030B03086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1598613"/>
            <a:ext cx="4954587" cy="36560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77DE70F-CE1B-4DCC-9302-9A77B809F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Roof Framing Plan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7E1967F1-EB4A-4FB7-AB24-4FEB43A7F6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257800"/>
            <a:ext cx="7772400" cy="1066800"/>
          </a:xfrm>
        </p:spPr>
        <p:txBody>
          <a:bodyPr/>
          <a:lstStyle/>
          <a:p>
            <a:r>
              <a:rPr lang="en-US" altLang="en-US"/>
              <a:t>Roof framing plan with structural members identified.</a:t>
            </a:r>
          </a:p>
        </p:txBody>
      </p:sp>
      <p:pic>
        <p:nvPicPr>
          <p:cNvPr id="27655" name="Picture 7" descr="T:\Paul Schreiner\ArchPP_Converted Art\Ch19\PPT19-025.tif">
            <a:extLst>
              <a:ext uri="{FF2B5EF4-FFF2-40B4-BE49-F238E27FC236}">
                <a16:creationId xmlns:a16="http://schemas.microsoft.com/office/drawing/2014/main" id="{675FBD3E-CA00-4DCD-B51D-0A564EE5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33538"/>
            <a:ext cx="4800600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22DE17-BBAF-46E8-81C1-86F1AA6E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085BBBA-3F2C-49FB-95E3-39E2557751D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9C2283B-441A-438C-843A-67A135C94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Rafters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54F641F-4587-4C00-8736-D75732988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91000"/>
          </a:xfrm>
        </p:spPr>
        <p:txBody>
          <a:bodyPr/>
          <a:lstStyle/>
          <a:p>
            <a:r>
              <a:rPr lang="en-US" altLang="en-US" dirty="0"/>
              <a:t>Rafters are cut to the proper lengths by locating the ridge, seat, plumb, and tail cuts.</a:t>
            </a:r>
          </a:p>
          <a:p>
            <a:r>
              <a:rPr lang="en-US" altLang="en-US" dirty="0"/>
              <a:t>The slope of the roof and the clear span of the building determine the layout of these cuts.</a:t>
            </a:r>
          </a:p>
          <a:p>
            <a:r>
              <a:rPr lang="en-US" altLang="en-US" dirty="0"/>
              <a:t>You must know these terms: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rise</a:t>
            </a:r>
            <a:r>
              <a:rPr lang="en-US" altLang="en-US" dirty="0"/>
              <a:t>, </a:t>
            </a:r>
            <a:r>
              <a:rPr lang="en-US" altLang="en-US">
                <a:solidFill>
                  <a:schemeClr val="hlink"/>
                </a:solidFill>
                <a:hlinkClick r:id="rId3" action="ppaction://hlinksldjump"/>
              </a:rPr>
              <a:t>run</a:t>
            </a:r>
            <a:r>
              <a:rPr lang="en-US" altLang="en-US" dirty="0"/>
              <a:t>, </a:t>
            </a:r>
            <a:r>
              <a:rPr lang="en-US" altLang="en-US">
                <a:solidFill>
                  <a:schemeClr val="hlink"/>
                </a:solidFill>
                <a:hlinkClick r:id="rId4" action="ppaction://hlinksldjump"/>
              </a:rPr>
              <a:t>clear span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ransition spd="med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5D3E8-3FEA-41B3-9D1D-6D88264A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76E740E-9B20-4DFB-BF44-953FC2F77C2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B4763BCE-DEAB-45AC-8E16-41E12603A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0"/>
            <a:ext cx="5867400" cy="419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4830A7C-AD5C-4E0C-9848-344149B0F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Rafter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E150D29A-EF26-43F9-9B67-EEF94F87B9E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715000"/>
            <a:ext cx="7772400" cy="533400"/>
          </a:xfrm>
        </p:spPr>
        <p:txBody>
          <a:bodyPr/>
          <a:lstStyle/>
          <a:p>
            <a:r>
              <a:rPr lang="en-US" altLang="en-US"/>
              <a:t>A common rafter with the cuts labeled.</a:t>
            </a:r>
          </a:p>
        </p:txBody>
      </p:sp>
      <p:pic>
        <p:nvPicPr>
          <p:cNvPr id="29703" name="Picture 7" descr="T:\Paul Schreiner\ArchPP_Converted Art\Ch19\PPT19-027.tif">
            <a:extLst>
              <a:ext uri="{FF2B5EF4-FFF2-40B4-BE49-F238E27FC236}">
                <a16:creationId xmlns:a16="http://schemas.microsoft.com/office/drawing/2014/main" id="{FCB51F84-4168-4C89-B9E9-0C48E4ED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715000" cy="4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828C9-EBED-4ADE-9FEA-341FBBD1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46CAB68-C1CC-49B5-8827-9798F6AEA85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8F24A52C-80D1-41FE-B351-34D2A0DA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3886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1DC24D9-28F6-469E-947C-6728B63B0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Roof Terms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767D857E-54CF-483F-9E37-6F778BAF32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791200"/>
            <a:ext cx="7772400" cy="533400"/>
          </a:xfrm>
        </p:spPr>
        <p:txBody>
          <a:bodyPr/>
          <a:lstStyle/>
          <a:p>
            <a:r>
              <a:rPr lang="en-US" altLang="en-US"/>
              <a:t>Illustration of roof rise, run, and span.</a:t>
            </a:r>
          </a:p>
        </p:txBody>
      </p:sp>
      <p:pic>
        <p:nvPicPr>
          <p:cNvPr id="30727" name="Picture 7" descr="T:\Paul Schreiner\ArchPP_Converted Art\Ch19\PPT19-028.tif">
            <a:extLst>
              <a:ext uri="{FF2B5EF4-FFF2-40B4-BE49-F238E27FC236}">
                <a16:creationId xmlns:a16="http://schemas.microsoft.com/office/drawing/2014/main" id="{67B61FD5-A082-4621-95B5-E9A018B7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772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104C3A-E044-488C-83BE-07D569DC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B1BB71A-0C85-4A78-8A6F-6CAD3998721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CDFE1BF-BCBB-4DED-9574-3879F2E5A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Roof Slope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25E4CF6-567A-4F9F-B420-0A22CD5EB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Roof slope</a:t>
            </a:r>
            <a:r>
              <a:rPr lang="en-US" altLang="en-US"/>
              <a:t> is the slant of the roof.</a:t>
            </a:r>
          </a:p>
          <a:p>
            <a:r>
              <a:rPr lang="en-US" altLang="en-US"/>
              <a:t>Shown on a drawing as a slope ratio diagram or fractional pitch.</a:t>
            </a:r>
          </a:p>
          <a:p>
            <a:r>
              <a:rPr lang="en-US" altLang="en-US"/>
              <a:t>The slope diagram represents the ratio between the rise and run of the roof.</a:t>
            </a:r>
          </a:p>
          <a:p>
            <a:r>
              <a:rPr lang="en-US" altLang="en-US"/>
              <a:t>The run is always expressed as 12 units.</a:t>
            </a:r>
          </a:p>
          <a:p>
            <a:r>
              <a:rPr lang="en-US" altLang="en-US"/>
              <a:t>Fractional pitch is rise/clear span.</a:t>
            </a:r>
          </a:p>
        </p:txBody>
      </p:sp>
    </p:spTree>
  </p:cSld>
  <p:clrMapOvr>
    <a:masterClrMapping/>
  </p:clrMapOvr>
  <p:transition spd="med"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1CA66-3976-4BEF-890B-4327BB87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9E55A7C-F989-4B78-B4C8-2F00CCAB89D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F04556EC-3303-43F7-937A-835EE4B27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762000"/>
            <a:ext cx="4343400" cy="5410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5403B90-4F23-4D65-BBCF-18BE8AB43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3886200" cy="1143000"/>
          </a:xfrm>
        </p:spPr>
        <p:txBody>
          <a:bodyPr/>
          <a:lstStyle/>
          <a:p>
            <a:r>
              <a:rPr lang="en-US" altLang="en-US"/>
              <a:t>Roof Pitches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79781D4-36D4-4351-8684-6D92DC7E1B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4114800" cy="3048000"/>
          </a:xfrm>
        </p:spPr>
        <p:txBody>
          <a:bodyPr/>
          <a:lstStyle/>
          <a:p>
            <a:r>
              <a:rPr lang="en-US" altLang="en-US"/>
              <a:t>Several roof pitches (slopes) used in residential construction.</a:t>
            </a:r>
          </a:p>
        </p:txBody>
      </p:sp>
      <p:pic>
        <p:nvPicPr>
          <p:cNvPr id="32775" name="Picture 7" descr="T:\Paul Schreiner\ArchPP_Converted Art\Ch19\PPT19-030.tif">
            <a:extLst>
              <a:ext uri="{FF2B5EF4-FFF2-40B4-BE49-F238E27FC236}">
                <a16:creationId xmlns:a16="http://schemas.microsoft.com/office/drawing/2014/main" id="{4CEDC054-A8E3-4AB5-82E4-96FA11103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414813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9209AC-1578-4610-94A2-8AFF1561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78C84A9-3830-48C2-8BDF-44728583CF6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AA0FE14-6144-4BF3-B1E5-A13B2DFC3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Rafter Sizes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73C0B21-EF21-43BF-9EDC-93DD78745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Rafter sizes depend on the distance to be spanned, spacing of the rafters, and weight to be supported.</a:t>
            </a:r>
          </a:p>
          <a:p>
            <a:r>
              <a:rPr lang="en-US" altLang="en-US"/>
              <a:t>Rafters may serve as ceiling joists on low-sloped roofs.</a:t>
            </a:r>
          </a:p>
          <a:p>
            <a:r>
              <a:rPr lang="en-US" altLang="en-US"/>
              <a:t>See Figure 19-8 in the text for rafter span data.</a:t>
            </a:r>
          </a:p>
        </p:txBody>
      </p:sp>
    </p:spTree>
  </p:cSld>
  <p:clrMapOvr>
    <a:masterClrMapping/>
  </p:clrMapOvr>
  <p:transition spd="med"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E074F-A181-467A-9865-5E2212B1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E27F27F-F5E2-4FF9-AB6E-CC90785E3F7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CD749A09-8F9B-492F-8085-EA6576E61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9800"/>
            <a:ext cx="4343400" cy="3505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4F6FA4E-2016-4033-8E8A-7C91445D1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Rafters for a Flat Roof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14234AAB-797C-474A-9683-2EA367030EB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US" altLang="en-US"/>
              <a:t>Framing detail of the cornice for a flat or low-pitched roof.</a:t>
            </a:r>
          </a:p>
          <a:p>
            <a:r>
              <a:rPr lang="en-US" altLang="en-US"/>
              <a:t>Rafters serve as ceiling joists in this design.</a:t>
            </a:r>
          </a:p>
        </p:txBody>
      </p:sp>
      <p:pic>
        <p:nvPicPr>
          <p:cNvPr id="34823" name="Picture 7" descr="T:\Paul Schreiner\ArchPP_Converted Art\Ch19\PPT19-032.tif">
            <a:extLst>
              <a:ext uri="{FF2B5EF4-FFF2-40B4-BE49-F238E27FC236}">
                <a16:creationId xmlns:a16="http://schemas.microsoft.com/office/drawing/2014/main" id="{81533864-7315-4FBF-972D-36879865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200525" cy="3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BDAE2-5F96-4F5F-95A1-00B20A54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EDA78E3-FB4D-44DB-9FE8-EF4E5B03662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F116C15-D053-472D-9743-FF5B7089F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Heavy Roofing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BD71629-36FF-4DAC-A7D7-E687623209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r>
              <a:rPr lang="en-US" altLang="en-US"/>
              <a:t>A roofing material that weighs more than 4 pounds per square foot is considered a heavy roofing material.</a:t>
            </a:r>
          </a:p>
          <a:p>
            <a:r>
              <a:rPr lang="en-US" altLang="en-US"/>
              <a:t>Slate and clay tile are examples.</a:t>
            </a:r>
          </a:p>
        </p:txBody>
      </p:sp>
      <p:pic>
        <p:nvPicPr>
          <p:cNvPr id="35848" name="Picture 8" descr="T:\Paul Schreiner\ArchPP_Converted Art\Ch19\PPT19-033.jpg">
            <a:extLst>
              <a:ext uri="{FF2B5EF4-FFF2-40B4-BE49-F238E27FC236}">
                <a16:creationId xmlns:a16="http://schemas.microsoft.com/office/drawing/2014/main" id="{6DC1CE9B-F5F6-40AB-9D75-88032B469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114800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CA007C-79E4-49DE-BD80-604AD45B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107F456-7560-42C1-B827-4E99B942B19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C502A24-9397-4C08-AF48-DD72FF056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Cornice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5DEEE8B-8E20-4A19-BDF9-D8F37B682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cornice</a:t>
            </a:r>
            <a:r>
              <a:rPr lang="en-US" altLang="en-US"/>
              <a:t> is that part of the roof that overhangs the side walls.</a:t>
            </a:r>
          </a:p>
          <a:p>
            <a:r>
              <a:rPr lang="en-US" altLang="en-US"/>
              <a:t>Three types of cornices are frequently used in residential construction.</a:t>
            </a:r>
          </a:p>
          <a:p>
            <a:pPr lvl="1"/>
            <a:r>
              <a:rPr lang="en-US" altLang="en-US"/>
              <a:t>Open cornice.</a:t>
            </a:r>
          </a:p>
          <a:p>
            <a:pPr lvl="1"/>
            <a:r>
              <a:rPr lang="en-US" altLang="en-US"/>
              <a:t>Box cornice.</a:t>
            </a:r>
          </a:p>
          <a:p>
            <a:pPr lvl="1"/>
            <a:r>
              <a:rPr lang="en-US" altLang="en-US"/>
              <a:t>Close cornice.</a:t>
            </a:r>
          </a:p>
        </p:txBody>
      </p:sp>
    </p:spTree>
  </p:cSld>
  <p:clrMapOvr>
    <a:masterClrMapping/>
  </p:clrMapOvr>
  <p:transition spd="med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1A29729-7191-4A6D-95B9-A73CF1ACB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78F988F-5D3C-4A07-9F42-9D05B9E6130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7F943DA5-2357-48C5-9B53-232887DAB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Gable Roof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C5535AC5-D5B7-450C-BE0C-80CFCF3B413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343400"/>
            <a:ext cx="7772400" cy="1981200"/>
          </a:xfrm>
        </p:spPr>
        <p:txBody>
          <a:bodyPr/>
          <a:lstStyle/>
          <a:p>
            <a:r>
              <a:rPr lang="en-US" altLang="en-US"/>
              <a:t>The gable roof is a very popular type of roof. It is easy to build, sheds water well, provides for ventilation, and can be applied to most house designs.</a:t>
            </a:r>
          </a:p>
        </p:txBody>
      </p:sp>
      <p:pic>
        <p:nvPicPr>
          <p:cNvPr id="11273" name="Picture 9" descr="T:\Paul Schreiner\ArchPP_Converted Art\Ch19\PPT19-008.tif">
            <a:extLst>
              <a:ext uri="{FF2B5EF4-FFF2-40B4-BE49-F238E27FC236}">
                <a16:creationId xmlns:a16="http://schemas.microsoft.com/office/drawing/2014/main" id="{D674003E-3246-426A-93B7-B657FEE59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7"/>
          <a:stretch>
            <a:fillRect/>
          </a:stretch>
        </p:blipFill>
        <p:spPr bwMode="auto">
          <a:xfrm>
            <a:off x="2362200" y="1676400"/>
            <a:ext cx="4267200" cy="25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60314-8531-4EBD-B9A0-B094DE16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B98A508-5AD0-41EE-85C1-CDF4983E5A9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90DEFFEC-DAA0-4522-A83D-623AF192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057400"/>
            <a:ext cx="4419600" cy="3657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6EA2D2E6-E937-437D-AE94-A305C889C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Cornice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07735F8-05F0-4F26-AFAF-B22DD65CFE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open cornice</a:t>
            </a:r>
            <a:r>
              <a:rPr lang="en-US" altLang="en-US"/>
              <a:t> may be used with exposed-beam construction.</a:t>
            </a:r>
          </a:p>
          <a:p>
            <a:r>
              <a:rPr lang="en-US" altLang="en-US"/>
              <a:t>Rafter ends are exposed with a decorative cut.</a:t>
            </a:r>
          </a:p>
        </p:txBody>
      </p:sp>
      <p:pic>
        <p:nvPicPr>
          <p:cNvPr id="37895" name="Picture 7" descr="T:\Paul Schreiner\ArchPP_Converted Art\Ch19\PPT19-035.tif">
            <a:extLst>
              <a:ext uri="{FF2B5EF4-FFF2-40B4-BE49-F238E27FC236}">
                <a16:creationId xmlns:a16="http://schemas.microsoft.com/office/drawing/2014/main" id="{4A1CBB16-6DBD-4DE8-AE3F-8602046B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251325" cy="34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AEAE68-9A78-4B6E-9CF1-D02411EF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D5DE6D1-7D3F-4344-B874-7F49D491ACD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447929A7-8379-4F0D-B84D-EABF9FC12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Cornice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D02077D-47D7-4009-9FE2-C207D31EF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When the space between the ends of the projecting rafters and the wall is enclosed with a soffit board, a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box cornice</a:t>
            </a:r>
            <a:r>
              <a:rPr lang="en-US" altLang="en-US"/>
              <a:t> results.</a:t>
            </a:r>
          </a:p>
          <a:p>
            <a:r>
              <a:rPr lang="en-US" altLang="en-US"/>
              <a:t>There are three basic types of box cornices.</a:t>
            </a:r>
          </a:p>
          <a:p>
            <a:pPr lvl="1"/>
            <a:r>
              <a:rPr lang="en-US" altLang="en-US"/>
              <a:t>Narrow box, wide box with lookouts, and wide box without lookouts.</a:t>
            </a:r>
          </a:p>
        </p:txBody>
      </p:sp>
    </p:spTree>
  </p:cSld>
  <p:clrMapOvr>
    <a:masterClrMapping/>
  </p:clrMapOvr>
  <p:transition spd="med">
    <p:cover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986C7-A476-4352-BF6D-CF1391F6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B4EFB57-506F-43CD-BDAA-DAC1CAE6DAC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E9276D07-EBA6-445C-8368-8258E9A90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81200"/>
            <a:ext cx="4495800" cy="411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40FAA77-ED4C-4615-AFE9-45AA75CF1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Cornice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612DF1B0-85F3-40BB-BC3E-44D86CE3241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981200"/>
            <a:ext cx="3962400" cy="4114800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narrow box</a:t>
            </a:r>
            <a:r>
              <a:rPr lang="en-US" altLang="en-US">
                <a:hlinkClick r:id="rId2" action="ppaction://hlinksldjump"/>
              </a:rPr>
              <a:t>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cornice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  <a:r>
              <a:rPr lang="en-US" altLang="en-US"/>
              <a:t>is generally between 6" and 12" wide.</a:t>
            </a:r>
          </a:p>
          <a:p>
            <a:r>
              <a:rPr lang="en-US" altLang="en-US"/>
              <a:t>The soffit board is nailed directly to the bottom side of the rafters.</a:t>
            </a:r>
          </a:p>
        </p:txBody>
      </p:sp>
      <p:pic>
        <p:nvPicPr>
          <p:cNvPr id="38919" name="Picture 7" descr="T:\Paul Schreiner\ArchPP_Converted Art\Ch19\PPT19-037.tif">
            <a:extLst>
              <a:ext uri="{FF2B5EF4-FFF2-40B4-BE49-F238E27FC236}">
                <a16:creationId xmlns:a16="http://schemas.microsoft.com/office/drawing/2014/main" id="{D6E566ED-CAFE-42AB-AF11-8D5F61359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0100"/>
            <a:ext cx="4270375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92D5F-489A-4683-8D3C-C8C64555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16B4DE4-9036-4FAE-AD6D-C53C3E10D79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0970" name="Rectangle 10">
            <a:extLst>
              <a:ext uri="{FF2B5EF4-FFF2-40B4-BE49-F238E27FC236}">
                <a16:creationId xmlns:a16="http://schemas.microsoft.com/office/drawing/2014/main" id="{6DE59205-A690-4B31-BA1B-8BBAC3B8C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4191000" cy="3657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6D198A76-CA9D-4FF5-B7EC-E1D1DC0B1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Cornice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315A950-C9C7-4BEC-BFCB-1E1D704667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14800" cy="4114800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wide box cornice</a:t>
            </a:r>
            <a:r>
              <a:rPr lang="en-US" altLang="en-US">
                <a:hlinkClick r:id="rId2" action="ppaction://hlinksldjump"/>
              </a:rPr>
              <a:t>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with lookouts</a:t>
            </a:r>
            <a:r>
              <a:rPr lang="en-US" altLang="en-US"/>
              <a:t> normally requires additional support members called lookouts for fastening the soffit.</a:t>
            </a:r>
          </a:p>
        </p:txBody>
      </p:sp>
      <p:pic>
        <p:nvPicPr>
          <p:cNvPr id="40968" name="Picture 8" descr="T:\Paul Schreiner\ArchPP_Converted Art\Ch19\PPT19-038.tif">
            <a:extLst>
              <a:ext uri="{FF2B5EF4-FFF2-40B4-BE49-F238E27FC236}">
                <a16:creationId xmlns:a16="http://schemas.microsoft.com/office/drawing/2014/main" id="{0820E31D-923C-4C20-94E2-B743DD0D5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989388" cy="35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2F2BE-3953-408F-9DCA-CF0BF0BD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03BB613-D0BE-405C-AE97-AA6C301BD95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5B66D20C-5CA6-4F3E-A5D1-77F8CF382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057400"/>
            <a:ext cx="4267200" cy="3733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A8703B0-8EA8-4135-83A4-6039F9BE4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Cornice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933EF7F7-9388-48DA-B841-CB31D604928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981200"/>
            <a:ext cx="4114800" cy="4114800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wide box cornice</a:t>
            </a:r>
            <a:r>
              <a:rPr lang="en-US" altLang="en-US">
                <a:hlinkClick r:id="rId2" action="ppaction://hlinksldjump"/>
              </a:rPr>
              <a:t>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without lookouts</a:t>
            </a:r>
            <a:r>
              <a:rPr lang="en-US" altLang="en-US"/>
              <a:t> has a sloped soffit.</a:t>
            </a:r>
          </a:p>
          <a:p>
            <a:r>
              <a:rPr lang="en-US" altLang="en-US"/>
              <a:t>The soffit material is nailed to the underside of the rafters.</a:t>
            </a:r>
          </a:p>
        </p:txBody>
      </p:sp>
      <p:pic>
        <p:nvPicPr>
          <p:cNvPr id="41991" name="Picture 7" descr="T:\Paul Schreiner\ArchPP_Converted Art\Ch19\PPT19-039.tif">
            <a:extLst>
              <a:ext uri="{FF2B5EF4-FFF2-40B4-BE49-F238E27FC236}">
                <a16:creationId xmlns:a16="http://schemas.microsoft.com/office/drawing/2014/main" id="{85525368-0CB0-435E-ABA3-C2B6BC37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098925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5BD3D-13D7-4726-B3CD-69B06339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857FBAD-B69F-46F9-82F0-39AB0B0D2962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EB4F0801-E15D-4052-939A-FBA8B1E8F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209800"/>
            <a:ext cx="3962400" cy="3581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F9730CF-8FFA-49BB-930F-2F5DC5594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Cornice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C4E2897-A640-45C7-BC42-ECA9F501E8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close cornice</a:t>
            </a:r>
            <a:r>
              <a:rPr lang="en-US" altLang="en-US"/>
              <a:t> is one where the rafter does not project beyond the wall.</a:t>
            </a:r>
          </a:p>
          <a:p>
            <a:r>
              <a:rPr lang="en-US" altLang="en-US"/>
              <a:t>The roof is terminated by a frieze board and molding.</a:t>
            </a:r>
          </a:p>
        </p:txBody>
      </p:sp>
      <p:pic>
        <p:nvPicPr>
          <p:cNvPr id="43015" name="Picture 7" descr="T:\Paul Schreiner\ArchPP_Converted Art\Ch19\PPT19-040.tif">
            <a:extLst>
              <a:ext uri="{FF2B5EF4-FFF2-40B4-BE49-F238E27FC236}">
                <a16:creationId xmlns:a16="http://schemas.microsoft.com/office/drawing/2014/main" id="{B1D2FA85-97D6-4C12-9F4E-750824ED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803650" cy="34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5A55E4-D14A-4B62-BBA2-F3E36EB6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B622502-B93E-4672-A769-7ACBAA603176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CB082136-EA09-448E-842C-06314ADB6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Gable End (Rake)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FB3BDF6-32F9-407A-A709-8D45CDEA7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gable end</a:t>
            </a:r>
            <a:r>
              <a:rPr lang="en-US" altLang="en-US"/>
              <a:t>, or </a:t>
            </a:r>
            <a:r>
              <a:rPr lang="en-US" altLang="en-US">
                <a:solidFill>
                  <a:schemeClr val="hlink"/>
                </a:solidFill>
                <a:hlinkClick r:id="rId3" action="ppaction://hlinksldjump"/>
              </a:rPr>
              <a:t>rake</a:t>
            </a:r>
            <a:r>
              <a:rPr lang="en-US" altLang="en-US"/>
              <a:t>, is an extension of a gable roof beyond the end wall of the house.</a:t>
            </a:r>
          </a:p>
          <a:p>
            <a:r>
              <a:rPr lang="en-US" altLang="en-US"/>
              <a:t>Proportions should be similar to other parts of the roof.</a:t>
            </a:r>
          </a:p>
          <a:p>
            <a:r>
              <a:rPr lang="en-US" altLang="en-US"/>
              <a:t>Special framing is used for a gable end with a wide overhang.</a:t>
            </a:r>
          </a:p>
        </p:txBody>
      </p:sp>
    </p:spTree>
  </p:cSld>
  <p:clrMapOvr>
    <a:masterClrMapping/>
  </p:clrMapOvr>
  <p:transition spd="med">
    <p:cover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34679-34AE-4A5F-8F40-34036190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20DAA97-A663-43B6-9BF7-8FA4AFB28919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5065" name="Rectangle 9">
            <a:extLst>
              <a:ext uri="{FF2B5EF4-FFF2-40B4-BE49-F238E27FC236}">
                <a16:creationId xmlns:a16="http://schemas.microsoft.com/office/drawing/2014/main" id="{5DE8B8F8-D087-400B-98D5-551C6F462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00200"/>
            <a:ext cx="5715000" cy="411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BE786EA-4026-4AF3-857D-44C0602DB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Gable End Framing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8C7DB13-E1DA-470C-B366-FF0EB44A43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715000"/>
            <a:ext cx="8915400" cy="533400"/>
          </a:xfrm>
        </p:spPr>
        <p:txBody>
          <a:bodyPr/>
          <a:lstStyle/>
          <a:p>
            <a:r>
              <a:rPr lang="en-US" altLang="en-US"/>
              <a:t>Framing for a gable end with a wide overhang.</a:t>
            </a:r>
          </a:p>
        </p:txBody>
      </p:sp>
      <p:pic>
        <p:nvPicPr>
          <p:cNvPr id="45064" name="Picture 8" descr="T:\Paul Schreiner\ArchPP_Converted Art\Ch19\PPT19-042.tif">
            <a:extLst>
              <a:ext uri="{FF2B5EF4-FFF2-40B4-BE49-F238E27FC236}">
                <a16:creationId xmlns:a16="http://schemas.microsoft.com/office/drawing/2014/main" id="{412F5517-D1E3-4475-9747-23E73DB6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562600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7CF2E8-33ED-4AEF-AF85-F246F63A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E667A29-B78A-4972-BA45-5E5A03AAB82E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C9C75ED9-250B-4762-BC4C-B9E187869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en-US"/>
              <a:t>Roof Trusses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A478B75-C117-4289-B48C-847946AA4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roof truss</a:t>
            </a:r>
            <a:r>
              <a:rPr lang="en-US" altLang="en-US"/>
              <a:t> is an assembly of members that form a rigid framework.</a:t>
            </a:r>
          </a:p>
          <a:p>
            <a:r>
              <a:rPr lang="en-US" altLang="en-US"/>
              <a:t>Information needed to purchase a truss includes the span, roof pitch, spacing of trusses, and roof load.</a:t>
            </a:r>
          </a:p>
          <a:p>
            <a:r>
              <a:rPr lang="en-US" altLang="en-US"/>
              <a:t>Lightweight wood trusses generally can span distances of 20' to 32'.</a:t>
            </a:r>
          </a:p>
          <a:p>
            <a:r>
              <a:rPr lang="en-US" altLang="en-US"/>
              <a:t>Residential trusses are generally 2" x 4" or 2" x 6" lumber.</a:t>
            </a:r>
          </a:p>
        </p:txBody>
      </p:sp>
    </p:spTree>
  </p:cSld>
  <p:clrMapOvr>
    <a:masterClrMapping/>
  </p:clrMapOvr>
  <p:transition spd="med">
    <p:cover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14148F-71B8-4523-8756-ECE9FD01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A9C9418-7901-44B1-951B-32F64C5F5D97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2B62D87-EF64-4CF7-94C1-FE55F643A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Roof Truss Designs</a:t>
            </a:r>
          </a:p>
        </p:txBody>
      </p:sp>
      <p:pic>
        <p:nvPicPr>
          <p:cNvPr id="47111" name="Picture 7" descr="T:\Paul Schreiner\ArchPP_Converted Art\Ch19\PPT19-044.tif">
            <a:extLst>
              <a:ext uri="{FF2B5EF4-FFF2-40B4-BE49-F238E27FC236}">
                <a16:creationId xmlns:a16="http://schemas.microsoft.com/office/drawing/2014/main" id="{9FF4C803-12BC-4CDD-92F8-E53FD88B9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132638" cy="40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433D76F-C330-4683-AD4E-4B0AC173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CEE2DF6-0715-4550-BB64-779C2DC5007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B1AD3DC2-5047-463C-A589-9C6E1D159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Hip Roof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7F4FE12A-F06D-4B35-857B-051CE63DD34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343400"/>
            <a:ext cx="7772400" cy="1981200"/>
          </a:xfrm>
        </p:spPr>
        <p:txBody>
          <a:bodyPr/>
          <a:lstStyle/>
          <a:p>
            <a:r>
              <a:rPr lang="en-US" altLang="en-US"/>
              <a:t>The hip roof is slightly more difficult to build than a gable roof. It is a popular choice, but does not provide for ventilation as well as some designs.</a:t>
            </a:r>
          </a:p>
        </p:txBody>
      </p:sp>
      <p:pic>
        <p:nvPicPr>
          <p:cNvPr id="12295" name="Picture 7" descr="T:\Paul Schreiner\ArchPP_Converted Art\Ch19\PPT19-009.tif">
            <a:extLst>
              <a:ext uri="{FF2B5EF4-FFF2-40B4-BE49-F238E27FC236}">
                <a16:creationId xmlns:a16="http://schemas.microsoft.com/office/drawing/2014/main" id="{1FDE6374-D9B2-4F95-8FDD-1E45C8C7D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7"/>
          <a:stretch>
            <a:fillRect/>
          </a:stretch>
        </p:blipFill>
        <p:spPr bwMode="auto">
          <a:xfrm>
            <a:off x="2514600" y="1752600"/>
            <a:ext cx="4191000" cy="24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7EAEC-1713-4704-B51A-944E16D3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05562C4-7CAF-4710-8A0F-D09658D1ACE5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B015FD8F-8A64-4930-B68E-FFF40935E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00200"/>
            <a:ext cx="6781800" cy="2743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63A4907-29B3-4DB5-AAB1-2F59400DA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W-Type Truss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68710911-33E8-4155-B064-7003ADE0B06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343400"/>
            <a:ext cx="8229600" cy="1981200"/>
          </a:xfrm>
        </p:spPr>
        <p:txBody>
          <a:bodyPr/>
          <a:lstStyle/>
          <a:p>
            <a:r>
              <a:rPr lang="en-US" altLang="en-US"/>
              <a:t>Three types of wood trusses are commonly used in residential construction: W-type truss, king-post or K-post truss, and scissors truss.</a:t>
            </a:r>
          </a:p>
        </p:txBody>
      </p:sp>
      <p:pic>
        <p:nvPicPr>
          <p:cNvPr id="48135" name="Picture 7" descr="T:\Paul Schreiner\ArchPP_Converted Art\Ch19\PPT19-045.tif">
            <a:extLst>
              <a:ext uri="{FF2B5EF4-FFF2-40B4-BE49-F238E27FC236}">
                <a16:creationId xmlns:a16="http://schemas.microsoft.com/office/drawing/2014/main" id="{7D88AB41-B426-4217-A595-ABA04766B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9"/>
          <a:stretch>
            <a:fillRect/>
          </a:stretch>
        </p:blipFill>
        <p:spPr bwMode="auto">
          <a:xfrm>
            <a:off x="1143000" y="1676400"/>
            <a:ext cx="6629400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89E28DC-766C-47B9-A409-8276D98A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3D6DCBC-8EA3-46DA-A77B-D6CBC43F11FF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300DFB95-6BC9-4B21-A02A-277A63012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Gusset Plates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2A294CD-3986-4D1D-8798-634AD04E53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724400"/>
            <a:ext cx="7772400" cy="17526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Gussets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  <a:r>
              <a:rPr lang="en-US" altLang="en-US"/>
              <a:t>are frequently used to fasten the members of a wood truss together. They are generally made from metal.</a:t>
            </a:r>
          </a:p>
        </p:txBody>
      </p:sp>
      <p:pic>
        <p:nvPicPr>
          <p:cNvPr id="49161" name="Picture 9" descr="T:\Paul Schreiner\ArchPP_Converted Art\Ch19\PPT19-046.jpg">
            <a:extLst>
              <a:ext uri="{FF2B5EF4-FFF2-40B4-BE49-F238E27FC236}">
                <a16:creationId xmlns:a16="http://schemas.microsoft.com/office/drawing/2014/main" id="{FD514F41-86E1-409B-A91B-19C1790D3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618038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C4BD099-4B41-45D9-85CF-8D5AC7BA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B314DCE-0595-4242-BC23-869C66A6DB6B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212911BF-8AE5-4CB0-BA1E-61D1DAAE9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Roof Trusses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4A0B8928-7B78-44AB-B027-1AC2AAC35B4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133600"/>
            <a:ext cx="4191000" cy="3200400"/>
          </a:xfrm>
        </p:spPr>
        <p:txBody>
          <a:bodyPr/>
          <a:lstStyle/>
          <a:p>
            <a:r>
              <a:rPr lang="en-US" altLang="en-US"/>
              <a:t>When the bottom chord of the truss extends beyond the exterior wall, additional insulation may be added.</a:t>
            </a:r>
          </a:p>
        </p:txBody>
      </p:sp>
      <p:pic>
        <p:nvPicPr>
          <p:cNvPr id="50183" name="Picture 7" descr="T:\Paul Schreiner\ArchPP_Converted Art\Ch19\PPT19-047.tif">
            <a:extLst>
              <a:ext uri="{FF2B5EF4-FFF2-40B4-BE49-F238E27FC236}">
                <a16:creationId xmlns:a16="http://schemas.microsoft.com/office/drawing/2014/main" id="{FDFC7456-2876-4D94-9D21-283BF6BA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5115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8716A0-ADEC-4283-8003-363ECEDA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8F4A480-B593-4F3D-BA0E-741D1300C18D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C8B238BC-F349-4E1E-8FF4-A23043DEA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Ventilation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76CE44D-D320-4F0C-B897-85B52E9BB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Attic ventilation is a necessity.</a:t>
            </a:r>
          </a:p>
          <a:p>
            <a:r>
              <a:rPr lang="en-US" altLang="en-US"/>
              <a:t>Attic ventilation reduces moisture condensation under the sheathing.</a:t>
            </a:r>
          </a:p>
          <a:p>
            <a:r>
              <a:rPr lang="en-US" altLang="en-US"/>
              <a:t>Ventilation helps cool the house interior during warm weather.</a:t>
            </a:r>
          </a:p>
          <a:p>
            <a:r>
              <a:rPr lang="en-US" altLang="en-US"/>
              <a:t>Screened openings in the overhang or ridge ventilators provide ventilation.</a:t>
            </a:r>
          </a:p>
        </p:txBody>
      </p:sp>
    </p:spTree>
  </p:cSld>
  <p:clrMapOvr>
    <a:masterClrMapping/>
  </p:clrMapOvr>
  <p:transition spd="med">
    <p:cover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15B88-41C0-4CCC-BDA0-FBEEB4E0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87A2EC4-4D37-4981-9719-8DC4F226E37F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37FF91DE-6055-4148-9D82-55D1600B5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Ridge Ventilators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8FBB7B95-CE15-4A84-A801-EC68ED661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324600"/>
            <a:ext cx="297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i="1"/>
              <a:t>(</a:t>
            </a:r>
            <a:r>
              <a:rPr lang="en-US" altLang="en-US" sz="1200" i="1">
                <a:cs typeface="Times New Roman" panose="02020603050405020304" pitchFamily="18" charset="0"/>
              </a:rPr>
              <a:t>Cor-A-Vent, Inc.</a:t>
            </a:r>
            <a:r>
              <a:rPr lang="en-US" altLang="en-US" sz="1200" i="1"/>
              <a:t>)</a:t>
            </a:r>
          </a:p>
        </p:txBody>
      </p:sp>
      <p:pic>
        <p:nvPicPr>
          <p:cNvPr id="52231" name="Picture 7" descr="T:\Paul Schreiner\ArchPP_Converted Art\Ch19\PPT19-049.jpg">
            <a:extLst>
              <a:ext uri="{FF2B5EF4-FFF2-40B4-BE49-F238E27FC236}">
                <a16:creationId xmlns:a16="http://schemas.microsoft.com/office/drawing/2014/main" id="{ACCD7EBD-B538-4264-BEDF-7D27D62A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1100"/>
            <a:ext cx="8305800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36035A8-BF81-4197-960D-C6D54478A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5111B64-78A8-4C4C-B2A1-3D44F025E987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0296E95-8952-4C1A-9493-0036ADA49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Gable-Type Ventilators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94812F84-2BE4-4756-A496-A903C4EED24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2438400"/>
            <a:ext cx="4114800" cy="2286000"/>
          </a:xfrm>
        </p:spPr>
        <p:txBody>
          <a:bodyPr/>
          <a:lstStyle/>
          <a:p>
            <a:r>
              <a:rPr lang="en-US" altLang="en-US"/>
              <a:t>Ventilator openings should be at least 1/300th of the ceiling area.</a:t>
            </a:r>
          </a:p>
        </p:txBody>
      </p:sp>
      <p:pic>
        <p:nvPicPr>
          <p:cNvPr id="53255" name="Picture 7" descr="T:\Paul Schreiner\ArchPP_Converted Art\Ch19\PPT19-050.tif">
            <a:extLst>
              <a:ext uri="{FF2B5EF4-FFF2-40B4-BE49-F238E27FC236}">
                <a16:creationId xmlns:a16="http://schemas.microsoft.com/office/drawing/2014/main" id="{625BEAE8-B89C-4932-9DC1-6F9671BC3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587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FCBF1-755F-4455-80AF-319E03D6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784D4-DE9C-4545-BCE3-AED6FB0B6EB1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F2EA23C8-9E1F-414B-9588-5F437D7F2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33400"/>
            <a:ext cx="4267200" cy="57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9BF8D25E-B5CE-448A-A54E-F3A234EFA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219200"/>
            <a:ext cx="4191000" cy="1143000"/>
          </a:xfrm>
        </p:spPr>
        <p:txBody>
          <a:bodyPr/>
          <a:lstStyle/>
          <a:p>
            <a:r>
              <a:rPr lang="en-US" altLang="en-US"/>
              <a:t>Roof Ventilation Methods</a:t>
            </a:r>
          </a:p>
        </p:txBody>
      </p:sp>
      <p:pic>
        <p:nvPicPr>
          <p:cNvPr id="54278" name="Picture 6" descr="T:\Paul Schreiner\ArchPP_Converted Art\Ch19\PPT19-051.tif">
            <a:extLst>
              <a:ext uri="{FF2B5EF4-FFF2-40B4-BE49-F238E27FC236}">
                <a16:creationId xmlns:a16="http://schemas.microsoft.com/office/drawing/2014/main" id="{8D857DAC-4DB4-4918-A2E8-D3FD3246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09416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80596F-DEA9-46F6-9DC8-4FD7CE19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2CB9148-E6EF-410A-B8FD-37465D3D49F8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BF951AE0-E508-488A-B0D9-55D86F934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/>
              <a:t>Flashing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F40D0A7-EB99-4359-8C94-4842C3A57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Flashing</a:t>
            </a:r>
            <a:r>
              <a:rPr lang="en-US" altLang="en-US"/>
              <a:t> is used to repel water from areas of potential leakage.</a:t>
            </a:r>
          </a:p>
          <a:p>
            <a:r>
              <a:rPr lang="en-US" altLang="en-US"/>
              <a:t>Flashing should be used where the roof contacts a wall, chimney, roof valley, or at any roof penetration.</a:t>
            </a:r>
          </a:p>
          <a:p>
            <a:r>
              <a:rPr lang="en-US" altLang="en-US"/>
              <a:t>Flashing may be metal or 90-pound roll roofing.</a:t>
            </a:r>
          </a:p>
          <a:p>
            <a:r>
              <a:rPr lang="en-US" altLang="en-US"/>
              <a:t>Proper flashing must be installed.</a:t>
            </a:r>
          </a:p>
        </p:txBody>
      </p:sp>
    </p:spTree>
  </p:cSld>
  <p:clrMapOvr>
    <a:masterClrMapping/>
  </p:clrMapOvr>
  <p:transition spd="med">
    <p:cover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61965-AB5F-4D89-B7D8-D4BCA07F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54189DD-D3F1-41CF-9C8F-F7B47B7C79E3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56328" name="Rectangle 8">
            <a:extLst>
              <a:ext uri="{FF2B5EF4-FFF2-40B4-BE49-F238E27FC236}">
                <a16:creationId xmlns:a16="http://schemas.microsoft.com/office/drawing/2014/main" id="{D9E4FE41-63CE-4F3B-9090-F2AF85C74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09600"/>
            <a:ext cx="4267200" cy="5105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95325543-4304-48A3-A650-46600C043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886200" cy="1143000"/>
          </a:xfrm>
        </p:spPr>
        <p:txBody>
          <a:bodyPr/>
          <a:lstStyle/>
          <a:p>
            <a:r>
              <a:rPr lang="en-US" altLang="en-US"/>
              <a:t>Chimney Flashing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6C06056-1018-4665-BFA6-5839189FF15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057400"/>
            <a:ext cx="4267200" cy="3429000"/>
          </a:xfrm>
        </p:spPr>
        <p:txBody>
          <a:bodyPr/>
          <a:lstStyle/>
          <a:p>
            <a:r>
              <a:rPr lang="en-US" altLang="en-US"/>
              <a:t>Flashing around the chimney is composed of shingle flashing and counterflashing.</a:t>
            </a:r>
          </a:p>
        </p:txBody>
      </p:sp>
      <p:pic>
        <p:nvPicPr>
          <p:cNvPr id="56327" name="Picture 7" descr="T:\Paul Schreiner\ArchPP_Converted Art\Ch19\PPT19-053.tif">
            <a:extLst>
              <a:ext uri="{FF2B5EF4-FFF2-40B4-BE49-F238E27FC236}">
                <a16:creationId xmlns:a16="http://schemas.microsoft.com/office/drawing/2014/main" id="{C88C883E-FC66-492C-8461-EB43F138C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144963" cy="49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5E192-40D3-4438-8E78-7C66BA9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1B284C3-FB85-4E5D-A4C4-27832D23D31C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57352" name="Rectangle 8">
            <a:extLst>
              <a:ext uri="{FF2B5EF4-FFF2-40B4-BE49-F238E27FC236}">
                <a16:creationId xmlns:a16="http://schemas.microsoft.com/office/drawing/2014/main" id="{0FCA3CBC-2C9B-4185-AE17-D12301F1B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4343400" cy="3124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2C80651F-0DD4-4EA1-BA0E-563E32B01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Valley Flashing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E73E7C35-2B87-43D5-A7EA-3FF72D8C70D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00600"/>
            <a:ext cx="7772400" cy="1524000"/>
          </a:xfrm>
        </p:spPr>
        <p:txBody>
          <a:bodyPr/>
          <a:lstStyle/>
          <a:p>
            <a:r>
              <a:rPr lang="en-US" altLang="en-US"/>
              <a:t>The width of valley flashing is dependent upon the roof slope but should not be less than 12".</a:t>
            </a:r>
          </a:p>
        </p:txBody>
      </p:sp>
      <p:pic>
        <p:nvPicPr>
          <p:cNvPr id="57351" name="Picture 7" descr="T:\Paul Schreiner\ArchPP_Converted Art\Ch19\PPT19-054.tif">
            <a:extLst>
              <a:ext uri="{FF2B5EF4-FFF2-40B4-BE49-F238E27FC236}">
                <a16:creationId xmlns:a16="http://schemas.microsoft.com/office/drawing/2014/main" id="{3DA975CE-F2BD-4F8C-BB2E-A1AAB6A12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191000" cy="3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34C499D-67D9-461B-8705-4BE918A7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6534936-9EA7-4113-AA79-605AEBE6011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501706E-6A25-44B5-94F1-4F973A035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Flat Roof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744920A-0669-4A02-8E05-EAF186735A8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r>
              <a:rPr lang="en-US" altLang="en-US"/>
              <a:t>A flat roof is the most economical roof to build, but it adds little to the design of most houses. It requires a “built-up” or membrane roof covering.</a:t>
            </a:r>
          </a:p>
        </p:txBody>
      </p:sp>
      <p:pic>
        <p:nvPicPr>
          <p:cNvPr id="13319" name="Picture 7" descr="T:\Paul Schreiner\ArchPP_Converted Art\Ch19\PPT19-010.tif">
            <a:extLst>
              <a:ext uri="{FF2B5EF4-FFF2-40B4-BE49-F238E27FC236}">
                <a16:creationId xmlns:a16="http://schemas.microsoft.com/office/drawing/2014/main" id="{DEABAA7F-65E0-49A7-8B81-6C8E30C23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>
            <a:fillRect/>
          </a:stretch>
        </p:blipFill>
        <p:spPr bwMode="auto">
          <a:xfrm>
            <a:off x="2438400" y="1676400"/>
            <a:ext cx="41148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D3B67-8DC4-4DA9-AB9D-9FDC7117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6234B6B-7CE6-4D65-9A65-A7C936112D68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58377" name="Rectangle 9">
            <a:extLst>
              <a:ext uri="{FF2B5EF4-FFF2-40B4-BE49-F238E27FC236}">
                <a16:creationId xmlns:a16="http://schemas.microsoft.com/office/drawing/2014/main" id="{19284825-BC76-4156-89CF-822CE538C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600200"/>
            <a:ext cx="3810000" cy="3124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FA9C800A-AEAD-42C6-B39E-1B4E7CBB7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Drip Edge Flashing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D20AEEF8-98E4-44E6-BB1D-075AE6A08BB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724400"/>
            <a:ext cx="7772400" cy="1524000"/>
          </a:xfrm>
        </p:spPr>
        <p:txBody>
          <a:bodyPr/>
          <a:lstStyle/>
          <a:p>
            <a:r>
              <a:rPr lang="en-US" altLang="en-US"/>
              <a:t>Drip edge flashing prevents water from entering behind the shingles and protects the fascia or rake boards.</a:t>
            </a:r>
          </a:p>
        </p:txBody>
      </p:sp>
      <p:pic>
        <p:nvPicPr>
          <p:cNvPr id="58375" name="Picture 7" descr="T:\Paul Schreiner\ArchPP_Converted Art\Ch19\PPT19-055.tif">
            <a:extLst>
              <a:ext uri="{FF2B5EF4-FFF2-40B4-BE49-F238E27FC236}">
                <a16:creationId xmlns:a16="http://schemas.microsoft.com/office/drawing/2014/main" id="{411E867F-D7B9-4959-ADE5-795C9B58E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657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D0243D-73CC-4DE8-B6AB-88D61C53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0BF26E8-6922-4A0A-84B5-C40A7C4BF54A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22F0DA8F-D720-48E0-9F96-FC18AC072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Gutters and Downspouts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D475152-8676-402C-B5E9-734BAC977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42672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Gutters</a:t>
            </a:r>
            <a:r>
              <a:rPr lang="en-US" altLang="en-US"/>
              <a:t> collect water from the roof and direct it to a </a:t>
            </a:r>
            <a:r>
              <a:rPr lang="en-US" altLang="en-US">
                <a:solidFill>
                  <a:schemeClr val="hlink"/>
                </a:solidFill>
                <a:hlinkClick r:id="rId3" action="ppaction://hlinksldjump"/>
              </a:rPr>
              <a:t>downspout</a:t>
            </a:r>
            <a:r>
              <a:rPr lang="en-US" altLang="en-US"/>
              <a:t>.</a:t>
            </a:r>
          </a:p>
          <a:p>
            <a:r>
              <a:rPr lang="en-US" altLang="en-US"/>
              <a:t>Gutters prevent water from running directly off the eaves and splattering the house.</a:t>
            </a:r>
          </a:p>
          <a:p>
            <a:r>
              <a:rPr lang="en-US" altLang="en-US"/>
              <a:t>They are sloped about 1" per 20'.</a:t>
            </a:r>
          </a:p>
          <a:p>
            <a:r>
              <a:rPr lang="en-US" altLang="en-US"/>
              <a:t>Several styles are available in copper, vinyl, aluminum, and galvanized steel.</a:t>
            </a:r>
          </a:p>
        </p:txBody>
      </p:sp>
    </p:spTree>
  </p:cSld>
  <p:clrMapOvr>
    <a:masterClrMapping/>
  </p:clrMapOvr>
  <p:transition spd="med">
    <p:cover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DE1D-AA1A-48FA-B4E2-8378AE01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56EF5C7-2529-4934-B284-540D1C996D51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BB6D3AA9-7D64-4A61-943B-681EAA026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04800"/>
            <a:ext cx="4267200" cy="5943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236449E8-0C12-4F28-9F77-22C12375B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8" y="1143000"/>
            <a:ext cx="4343400" cy="1143000"/>
          </a:xfrm>
        </p:spPr>
        <p:txBody>
          <a:bodyPr/>
          <a:lstStyle/>
          <a:p>
            <a:r>
              <a:rPr lang="en-US" altLang="en-US"/>
              <a:t>Gutter Designs and Sizes</a:t>
            </a:r>
          </a:p>
        </p:txBody>
      </p:sp>
      <p:pic>
        <p:nvPicPr>
          <p:cNvPr id="60422" name="Picture 6" descr="T:\Paul Schreiner\ArchPP_Converted Art\Ch19\PPT19-057.tif">
            <a:extLst>
              <a:ext uri="{FF2B5EF4-FFF2-40B4-BE49-F238E27FC236}">
                <a16:creationId xmlns:a16="http://schemas.microsoft.com/office/drawing/2014/main" id="{EBE424D9-7743-46E8-B6AE-001C9C643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410368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0756C-DE1B-4D33-863E-DBF1F314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6CD6D39-B6F4-4A3D-A2A5-7B905B056321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FC128AE5-5F46-4CD4-9E5E-B6F1639CD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Ogee-Style Gutter</a:t>
            </a:r>
          </a:p>
        </p:txBody>
      </p:sp>
      <p:pic>
        <p:nvPicPr>
          <p:cNvPr id="61447" name="Picture 7" descr="T:\Paul Schreiner\ArchPP_Converted Art\Ch19\PPT19-058.jpg">
            <a:extLst>
              <a:ext uri="{FF2B5EF4-FFF2-40B4-BE49-F238E27FC236}">
                <a16:creationId xmlns:a16="http://schemas.microsoft.com/office/drawing/2014/main" id="{A80A6938-5E05-418D-A908-D1E94873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31165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E4E39D-F5A1-4D14-AAC1-2751D23C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6225174-BF5C-47D1-8E33-AAA325A735B8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3431A2FA-D801-4BE2-B3E0-9408490FE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Roof Sheathing and Roofing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7355011-726A-4E55-BC6D-6D2CEF6FF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>
                <a:solidFill>
                  <a:schemeClr val="hlink"/>
                </a:solidFill>
                <a:hlinkClick r:id="rId2" action="ppaction://hlinksldjump"/>
              </a:rPr>
              <a:t>Roof sheathing</a:t>
            </a:r>
            <a:r>
              <a:rPr lang="en-US" altLang="en-US"/>
              <a:t> supports the roofing material.</a:t>
            </a:r>
          </a:p>
          <a:p>
            <a:r>
              <a:rPr lang="en-US" altLang="en-US"/>
              <a:t>Sheathing is generally plywood or other approved panel products.</a:t>
            </a:r>
          </a:p>
          <a:p>
            <a:r>
              <a:rPr lang="en-US" altLang="en-US"/>
              <a:t>Sheathing thickness depends on spacing of the rafters.</a:t>
            </a:r>
          </a:p>
          <a:p>
            <a:r>
              <a:rPr lang="en-US" altLang="en-US"/>
              <a:t>1/2" sheathing-grade plywood is generally used when rafters are 16"OC.</a:t>
            </a:r>
          </a:p>
        </p:txBody>
      </p:sp>
    </p:spTree>
  </p:cSld>
  <p:clrMapOvr>
    <a:masterClrMapping/>
  </p:clrMapOvr>
  <p:transition spd="med">
    <p:cover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B4447E-0AEB-499C-B1EE-4C760219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C74484-4AD8-4080-82BC-E90E1D33D730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4AB7CA06-8FCD-46CD-AE24-D822A9290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Roofing Materials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5A0B180-7443-4FA2-BF5F-2C6E3FDE6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en-US"/>
              <a:t>Asphalt shingles are the most popular type of roofing material for residences.</a:t>
            </a:r>
          </a:p>
          <a:p>
            <a:r>
              <a:rPr lang="en-US" altLang="en-US"/>
              <a:t>Usual weight is 235 pounds per square.</a:t>
            </a:r>
          </a:p>
          <a:p>
            <a:r>
              <a:rPr lang="en-US" altLang="en-US"/>
              <a:t>A “square” of shingles covers 100 square feet.</a:t>
            </a:r>
          </a:p>
          <a:p>
            <a:r>
              <a:rPr lang="en-US" altLang="en-US"/>
              <a:t>A layer of 15-pound saturated-felt building paper is usually placed between the sheathing and shingles.</a:t>
            </a:r>
          </a:p>
        </p:txBody>
      </p:sp>
    </p:spTree>
  </p:cSld>
  <p:clrMapOvr>
    <a:masterClrMapping/>
  </p:clrMapOvr>
  <p:transition spd="med">
    <p:cover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26139-B5B1-48BA-A10A-C4DA1F58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AFDBC5A-0277-40DC-ADCC-90883A1BDCB1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F9BD5AF3-92AA-4E92-83AB-DFABFBFCB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Asphalt Laminate Shingles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484CB452-223E-4BDA-90AD-61B927E01BD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191000"/>
            <a:ext cx="8305800" cy="2133600"/>
          </a:xfrm>
        </p:spPr>
        <p:txBody>
          <a:bodyPr/>
          <a:lstStyle/>
          <a:p>
            <a:r>
              <a:rPr lang="en-US" altLang="en-US"/>
              <a:t>Asphalt laminate shingles are beginning to replace traditional asphalt shingles. Laminates are thicker, heavier, more wind resistant, and appear three-dimensional.</a:t>
            </a:r>
          </a:p>
        </p:txBody>
      </p:sp>
      <p:pic>
        <p:nvPicPr>
          <p:cNvPr id="63496" name="Picture 8" descr="T:\Paul Schreiner\ArchPP_Converted Art\Ch19\PPT19-061.jpg">
            <a:extLst>
              <a:ext uri="{FF2B5EF4-FFF2-40B4-BE49-F238E27FC236}">
                <a16:creationId xmlns:a16="http://schemas.microsoft.com/office/drawing/2014/main" id="{229E2AE0-0D7D-42A4-A987-DC34AB62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5052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8C8E1-B70F-44F3-9422-A8E973602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D605F4B-2635-48E2-88C7-798A01358155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8FC5D6A2-0855-4E67-864C-C0A34298E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Metal Roofing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1B22DE1C-368B-42EB-9E8E-C6148539955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2133600"/>
          </a:xfrm>
        </p:spPr>
        <p:txBody>
          <a:bodyPr/>
          <a:lstStyle/>
          <a:p>
            <a:r>
              <a:rPr lang="en-US" altLang="en-US"/>
              <a:t>Metal roofing is gaining wider acceptance for residential construction. Metal roofing can resist high winds and simulate other roofing materials.</a:t>
            </a:r>
          </a:p>
        </p:txBody>
      </p:sp>
      <p:pic>
        <p:nvPicPr>
          <p:cNvPr id="65546" name="Picture 10" descr="T:\Paul Schreiner\ArchPP_Converted Art\Ch19\PPT19-062.jpg">
            <a:extLst>
              <a:ext uri="{FF2B5EF4-FFF2-40B4-BE49-F238E27FC236}">
                <a16:creationId xmlns:a16="http://schemas.microsoft.com/office/drawing/2014/main" id="{74895DC6-227B-4F35-8707-C9246BD99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352800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52416-ED70-4707-8C1C-EF1D0A4A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D964EF8-5003-4A27-B44F-DEB83B4793E4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BFE01636-8495-4126-8E5A-1E0DB3DCB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Glossary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6CD286F-60B4-439E-8995-7B69F7084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>
                <a:solidFill>
                  <a:schemeClr val="hlink"/>
                </a:solidFill>
              </a:rPr>
              <a:t>Box Cornice.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   A cornice that has the space between the end of a projecting rafter and the wall enclosed with a soffit board.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Clear Span.</a:t>
            </a:r>
          </a:p>
          <a:p>
            <a:pPr>
              <a:buFontTx/>
              <a:buNone/>
            </a:pPr>
            <a:r>
              <a:rPr lang="en-US" altLang="en-US" sz="2400"/>
              <a:t>    The horizontal distance from the inside of one exterior stud wall to the inside of the opposite exterior stud wall.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Close Cornice.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   A cornice in which the rafter does not project beyond the wall.</a:t>
            </a:r>
          </a:p>
        </p:txBody>
      </p:sp>
      <p:sp>
        <p:nvSpPr>
          <p:cNvPr id="66564" name="Rectangle 4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03ADE55D-AD8A-4966-B016-5129CD9F1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over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FAB11-D2C0-4535-BC55-8B129CAF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7D0AF0-03D0-4293-870F-A484F9CE5DCA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F2CA5CE4-36EA-4AB6-8DC7-92E875DC2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Glossary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7E0190D6-D459-45EE-8A1A-506A0FB87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>
                <a:solidFill>
                  <a:schemeClr val="hlink"/>
                </a:solidFill>
              </a:rPr>
              <a:t>Cornice.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   The overhang of the roof at the eave line that forms a connection between the roof and side walls.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Downspout.</a:t>
            </a:r>
          </a:p>
          <a:p>
            <a:pPr>
              <a:buFontTx/>
              <a:buNone/>
            </a:pPr>
            <a:r>
              <a:rPr lang="en-US" altLang="en-US" sz="2400"/>
              <a:t>    A vertical pipe that receives the water from the gutter outlet.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Flashing.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   Used to shed water away from areas of potential leakage.</a:t>
            </a:r>
          </a:p>
        </p:txBody>
      </p:sp>
      <p:sp>
        <p:nvSpPr>
          <p:cNvPr id="67588" name="Rectangle 4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54B4C785-724B-4434-A383-1A107755E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F186D7D-41CF-44C4-B193-9B264C60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0B87B3B-7ED9-4E48-865B-1FAE297F34D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A025C5D-69C1-4207-85D3-013670F8B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Shed Roof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F1FB6BA-5655-4D24-87D4-21BA6F96838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00600"/>
            <a:ext cx="7772400" cy="1524000"/>
          </a:xfrm>
        </p:spPr>
        <p:txBody>
          <a:bodyPr/>
          <a:lstStyle/>
          <a:p>
            <a:r>
              <a:rPr lang="en-US" altLang="en-US"/>
              <a:t>A shed roof is similar to a flat roof but has more pitch. It is frequently used for additions or with other roof styles.</a:t>
            </a:r>
          </a:p>
        </p:txBody>
      </p:sp>
      <p:pic>
        <p:nvPicPr>
          <p:cNvPr id="14343" name="Picture 7" descr="T:\Paul Schreiner\ArchPP_Converted Art\Ch19\PPT19-011.tif">
            <a:extLst>
              <a:ext uri="{FF2B5EF4-FFF2-40B4-BE49-F238E27FC236}">
                <a16:creationId xmlns:a16="http://schemas.microsoft.com/office/drawing/2014/main" id="{276EF16F-C5FF-48CD-8A20-20B6C6229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4"/>
          <a:stretch>
            <a:fillRect/>
          </a:stretch>
        </p:blipFill>
        <p:spPr bwMode="auto">
          <a:xfrm>
            <a:off x="1828800" y="1600200"/>
            <a:ext cx="52578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52FBF-05F2-4A4A-A778-53877571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62E978D-700C-49AF-8F78-1EC358384E0F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CFC77459-ECD9-4ECB-9DF2-93890773B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Glossary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DC6D397-C935-4CF8-87A8-027531F44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>
                <a:solidFill>
                  <a:schemeClr val="hlink"/>
                </a:solidFill>
              </a:rPr>
              <a:t>Free-Form Roof.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   A roof that offers complete freedom of design; urethane foam is a popular choice of material for this roof.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Gable End.</a:t>
            </a:r>
          </a:p>
          <a:p>
            <a:pPr>
              <a:buFontTx/>
              <a:buNone/>
            </a:pPr>
            <a:r>
              <a:rPr lang="en-US" altLang="en-US" sz="2400"/>
              <a:t>    The extension of a gable roof beyond the end wall of the house; also called the rake.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Gussets.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   Used to fasten the members of a wood truss together.</a:t>
            </a:r>
          </a:p>
        </p:txBody>
      </p:sp>
      <p:sp>
        <p:nvSpPr>
          <p:cNvPr id="68612" name="Rectangle 4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8378FB40-A58F-4519-979B-964CFA38F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over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578C0-6D92-4121-B7AA-40649DDC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2DECADE-FBA7-425B-A57E-371EBC82EAF6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EC7C5B88-C979-42B3-B9DB-E6D7288CC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Glossary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899C116-BA1F-4428-9042-57609439B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>
                <a:solidFill>
                  <a:schemeClr val="hlink"/>
                </a:solidFill>
              </a:rPr>
              <a:t>Gutters.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   Collect the water from the roof and direct it to an outlet.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Narrow Box Cornice.</a:t>
            </a:r>
          </a:p>
          <a:p>
            <a:pPr>
              <a:buFontTx/>
              <a:buNone/>
            </a:pPr>
            <a:r>
              <a:rPr lang="en-US" altLang="en-US" sz="2400"/>
              <a:t>    A cornice that is usually between 6" and 12" wide; the soffit board is nailed directly to the bottom side of the rafters.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Open Cornice.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   A cornice that may be used with exposed-beam construction, contemporary, or rustic designs.</a:t>
            </a:r>
          </a:p>
        </p:txBody>
      </p:sp>
      <p:sp>
        <p:nvSpPr>
          <p:cNvPr id="69636" name="Rectangle 4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D2DCB56D-F4E8-4B1E-A7DD-1F5CFD881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over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6454D-8FE8-4474-BC0A-B2AEFD09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F8974D9-60C1-4FFF-BEE2-3B3DAD6C7915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AB71307D-C940-4CA1-9D36-0E847ADD0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Glossary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9D5FB91-AE78-4801-BE2A-5E97570CA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>
                <a:solidFill>
                  <a:schemeClr val="hlink"/>
                </a:solidFill>
              </a:rPr>
              <a:t>Parasol Roof.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   A roof that looks like an upturned parasol (umbrella); usually constructed from concrete.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Rafter.</a:t>
            </a:r>
          </a:p>
          <a:p>
            <a:pPr>
              <a:buFontTx/>
              <a:buNone/>
            </a:pPr>
            <a:r>
              <a:rPr lang="en-US" altLang="en-US" sz="2400"/>
              <a:t>    The most basic member of roof framing.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Rake.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   The extension of a gable roof beyond the end wall of the house; also called the gable end.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Rise.</a:t>
            </a:r>
          </a:p>
          <a:p>
            <a:pPr>
              <a:buFontTx/>
              <a:buNone/>
            </a:pPr>
            <a:r>
              <a:rPr lang="en-US" altLang="en-US" sz="2400"/>
              <a:t>    The vertical distance of a roof measured from the top of the wall plate to the underside of the rafters.</a:t>
            </a:r>
          </a:p>
        </p:txBody>
      </p:sp>
      <p:sp>
        <p:nvSpPr>
          <p:cNvPr id="70660" name="Rectangle 4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C766A8C1-2420-4214-B2B6-287BF888A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over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B3C4D-3E96-46C7-A82E-05F3BA86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8FE0A62-4609-46C9-819C-EDDEEE133CE7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37BC89E1-81E2-40BF-AF9D-6FCAE33F6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Glossary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BE1B6A0-4543-4C2B-A181-28296726B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>
                <a:solidFill>
                  <a:schemeClr val="hlink"/>
                </a:solidFill>
              </a:rPr>
              <a:t>Roof Sheathing.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   Placed over the rafters to support the roofing material.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Roof Slope.</a:t>
            </a:r>
          </a:p>
          <a:p>
            <a:pPr>
              <a:buFontTx/>
              <a:buNone/>
            </a:pPr>
            <a:r>
              <a:rPr lang="en-US" altLang="en-US" sz="2400"/>
              <a:t>    The slant of the roof.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Roof Truss.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   An assembly of members that form a rigid framework of triangular shapes.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Run.</a:t>
            </a:r>
          </a:p>
          <a:p>
            <a:pPr>
              <a:buFontTx/>
              <a:buNone/>
            </a:pPr>
            <a:r>
              <a:rPr lang="en-US" altLang="en-US" sz="2400"/>
              <a:t>    One-half the distance of the clear span of a roof.</a:t>
            </a:r>
          </a:p>
        </p:txBody>
      </p:sp>
      <p:sp>
        <p:nvSpPr>
          <p:cNvPr id="71684" name="Rectangle 4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85761263-623A-48AB-8F46-6EAC93C50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over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1913A-9483-434B-9581-F90C9817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9151726-6C57-45C7-89E7-EBFDB4681AB4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BE0E779-F065-4880-8A39-8F88F65E7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Glossary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2C0B3DD-1713-432D-8D91-E9B53711D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>
                <a:solidFill>
                  <a:schemeClr val="hlink"/>
                </a:solidFill>
              </a:rPr>
              <a:t>Warped Roof.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   Limitless in design; these roofs may be constructed from concrete, molded plywood, or plastics.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Wide Box Cornice with Lookouts.</a:t>
            </a:r>
          </a:p>
          <a:p>
            <a:pPr>
              <a:buFontTx/>
              <a:buNone/>
            </a:pPr>
            <a:r>
              <a:rPr lang="en-US" altLang="en-US" sz="2400"/>
              <a:t>    A cornice that normally requires additional support members, called lookouts, for fastening the soffit.</a:t>
            </a:r>
          </a:p>
          <a:p>
            <a:r>
              <a:rPr lang="en-US" altLang="en-US" sz="2400">
                <a:solidFill>
                  <a:schemeClr val="hlink"/>
                </a:solidFill>
              </a:rPr>
              <a:t>Wide Box Cornice without Lookouts.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   A cornice that has a sloped soffit; the soffit material is nailed to the underside of the rafters.</a:t>
            </a:r>
          </a:p>
        </p:txBody>
      </p:sp>
      <p:sp>
        <p:nvSpPr>
          <p:cNvPr id="72708" name="Rectangle 4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220445C7-D2DC-44D5-A4FC-EB50E29C8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6B07EC4-E93C-48FF-B49E-2C6914EC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96E333C-5F0C-4D3D-B6DC-FC295CC29FD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F959B50F-49C9-4CA0-AA02-BA58CC70C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Mansard Roof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A74890E-46A2-4B36-BD77-01437517467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00600"/>
            <a:ext cx="7772400" cy="1524000"/>
          </a:xfrm>
        </p:spPr>
        <p:txBody>
          <a:bodyPr/>
          <a:lstStyle/>
          <a:p>
            <a:r>
              <a:rPr lang="en-US" altLang="en-US"/>
              <a:t>The mansard roof is a French design and is more difficult to construct than the hip or gable roof.</a:t>
            </a:r>
          </a:p>
        </p:txBody>
      </p:sp>
      <p:pic>
        <p:nvPicPr>
          <p:cNvPr id="15367" name="Picture 7" descr="T:\Paul Schreiner\ArchPP_Converted Art\Ch19\PPT19-012.tif">
            <a:extLst>
              <a:ext uri="{FF2B5EF4-FFF2-40B4-BE49-F238E27FC236}">
                <a16:creationId xmlns:a16="http://schemas.microsoft.com/office/drawing/2014/main" id="{F62DCF8B-0B36-4E6F-9D50-6471E2B61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3"/>
          <a:stretch>
            <a:fillRect/>
          </a:stretch>
        </p:blipFill>
        <p:spPr bwMode="auto">
          <a:xfrm>
            <a:off x="1905000" y="1676400"/>
            <a:ext cx="5181600" cy="30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98DA86C-35B6-4908-9F23-54DFA91D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8756219-A3E4-40F3-90CE-745AD2785A7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624E57AB-4E3B-4D06-9B0F-543D54367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Dutch Hip Roof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F82C022E-9DD4-4509-A607-95EF3399522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00600"/>
            <a:ext cx="7772400" cy="1524000"/>
          </a:xfrm>
        </p:spPr>
        <p:txBody>
          <a:bodyPr/>
          <a:lstStyle/>
          <a:p>
            <a:r>
              <a:rPr lang="en-US" altLang="en-US"/>
              <a:t>The Dutch hip roof is basically a hip roof with a small gable at either end. The gables can be used for ventilation.</a:t>
            </a:r>
          </a:p>
        </p:txBody>
      </p:sp>
      <p:pic>
        <p:nvPicPr>
          <p:cNvPr id="16391" name="Picture 7" descr="T:\Paul Schreiner\ArchPP_Converted Art\Ch19\PPT19-013.tif">
            <a:extLst>
              <a:ext uri="{FF2B5EF4-FFF2-40B4-BE49-F238E27FC236}">
                <a16:creationId xmlns:a16="http://schemas.microsoft.com/office/drawing/2014/main" id="{BB7C923A-ACC0-4CB1-8120-39FB9C9BC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0"/>
          <a:stretch>
            <a:fillRect/>
          </a:stretch>
        </p:blipFill>
        <p:spPr bwMode="auto">
          <a:xfrm>
            <a:off x="2057400" y="1676400"/>
            <a:ext cx="51054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1562030-4E6E-49EC-9484-358D7667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B92543C-FF11-4032-A077-CB42F34DFF8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739F7A78-95BC-4208-8C7C-930E53DD1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Gambrel Roof</a:t>
            </a:r>
          </a:p>
        </p:txBody>
      </p:sp>
      <p:sp>
        <p:nvSpPr>
          <p:cNvPr id="17412" name="Rectangle 1028">
            <a:extLst>
              <a:ext uri="{FF2B5EF4-FFF2-40B4-BE49-F238E27FC236}">
                <a16:creationId xmlns:a16="http://schemas.microsoft.com/office/drawing/2014/main" id="{CC4D6628-4239-49E6-8008-A54E623FD8E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343400"/>
            <a:ext cx="7772400" cy="1981200"/>
          </a:xfrm>
        </p:spPr>
        <p:txBody>
          <a:bodyPr/>
          <a:lstStyle/>
          <a:p>
            <a:r>
              <a:rPr lang="en-US" altLang="en-US"/>
              <a:t>The gambrel roof is sometimes called a barn roof because it has been used extensively on barns. It provides additional headroom in the attic.</a:t>
            </a:r>
          </a:p>
        </p:txBody>
      </p:sp>
      <p:pic>
        <p:nvPicPr>
          <p:cNvPr id="17415" name="Picture 1031" descr="T:\Paul Schreiner\ArchPP_Converted Art\Ch19\PPT19-014.tif">
            <a:extLst>
              <a:ext uri="{FF2B5EF4-FFF2-40B4-BE49-F238E27FC236}">
                <a16:creationId xmlns:a16="http://schemas.microsoft.com/office/drawing/2014/main" id="{3C448996-2FFA-4493-AAF4-9F7D7091D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8"/>
          <a:stretch>
            <a:fillRect/>
          </a:stretch>
        </p:blipFill>
        <p:spPr bwMode="auto">
          <a:xfrm>
            <a:off x="2286000" y="1600200"/>
            <a:ext cx="441960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FF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768</TotalTime>
  <Words>2086</Words>
  <Application>Microsoft Office PowerPoint</Application>
  <PresentationFormat>On-screen Show (4:3)</PresentationFormat>
  <Paragraphs>274</Paragraphs>
  <Slides>64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Arial</vt:lpstr>
      <vt:lpstr>Times New Roman</vt:lpstr>
      <vt:lpstr>Blank Presentation</vt:lpstr>
      <vt:lpstr>Chapter 16</vt:lpstr>
      <vt:lpstr>Roof Design</vt:lpstr>
      <vt:lpstr>Gable Roof</vt:lpstr>
      <vt:lpstr>Hip Roof</vt:lpstr>
      <vt:lpstr>Flat Roof</vt:lpstr>
      <vt:lpstr>Shed Roof</vt:lpstr>
      <vt:lpstr>Mansard Roof</vt:lpstr>
      <vt:lpstr>Dutch Hip Roof</vt:lpstr>
      <vt:lpstr>Gambrel Roof</vt:lpstr>
      <vt:lpstr>Butterfly Roof</vt:lpstr>
      <vt:lpstr>Winged Gable</vt:lpstr>
      <vt:lpstr>A-Frame Roof</vt:lpstr>
      <vt:lpstr>Folded Plate Roof</vt:lpstr>
      <vt:lpstr>Curved Panel Roof</vt:lpstr>
      <vt:lpstr>Contemporary Roof Types</vt:lpstr>
      <vt:lpstr>Mixed Roof Styles</vt:lpstr>
      <vt:lpstr>Mixed Roof Styles</vt:lpstr>
      <vt:lpstr>Frame Roof Construction</vt:lpstr>
      <vt:lpstr>Rafters</vt:lpstr>
      <vt:lpstr>Roof Framing Plan</vt:lpstr>
      <vt:lpstr>Rafters</vt:lpstr>
      <vt:lpstr>Common Rafter</vt:lpstr>
      <vt:lpstr>Roof Terms</vt:lpstr>
      <vt:lpstr>Roof Slope</vt:lpstr>
      <vt:lpstr>Roof Pitches</vt:lpstr>
      <vt:lpstr>Rafter Sizes</vt:lpstr>
      <vt:lpstr>Rafters for a Flat Roof</vt:lpstr>
      <vt:lpstr>Heavy Roofing</vt:lpstr>
      <vt:lpstr>Cornice</vt:lpstr>
      <vt:lpstr>Cornice</vt:lpstr>
      <vt:lpstr>Cornice</vt:lpstr>
      <vt:lpstr>Cornice</vt:lpstr>
      <vt:lpstr>Cornice</vt:lpstr>
      <vt:lpstr>Cornice</vt:lpstr>
      <vt:lpstr>Cornice</vt:lpstr>
      <vt:lpstr>Gable End (Rake)</vt:lpstr>
      <vt:lpstr>Gable End Framing</vt:lpstr>
      <vt:lpstr>Roof Trusses</vt:lpstr>
      <vt:lpstr>Common Roof Truss Designs</vt:lpstr>
      <vt:lpstr>W-Type Truss</vt:lpstr>
      <vt:lpstr>Gusset Plates</vt:lpstr>
      <vt:lpstr>Roof Trusses</vt:lpstr>
      <vt:lpstr>Ventilation</vt:lpstr>
      <vt:lpstr>Ridge Ventilators</vt:lpstr>
      <vt:lpstr>Gable-Type Ventilators</vt:lpstr>
      <vt:lpstr>Roof Ventilation Methods</vt:lpstr>
      <vt:lpstr>Flashing</vt:lpstr>
      <vt:lpstr>Chimney Flashing</vt:lpstr>
      <vt:lpstr>Valley Flashing</vt:lpstr>
      <vt:lpstr>Drip Edge Flashing</vt:lpstr>
      <vt:lpstr>Gutters and Downspouts</vt:lpstr>
      <vt:lpstr>Gutter Designs and Sizes</vt:lpstr>
      <vt:lpstr>Ogee-Style Gutter</vt:lpstr>
      <vt:lpstr>Roof Sheathing and Roofing</vt:lpstr>
      <vt:lpstr>Roofing Materials</vt:lpstr>
      <vt:lpstr>Asphalt Laminate Shingles</vt:lpstr>
      <vt:lpstr>Metal Roofing</vt:lpstr>
      <vt:lpstr>Glossary</vt:lpstr>
      <vt:lpstr>Glossary</vt:lpstr>
      <vt:lpstr>Glossary</vt:lpstr>
      <vt:lpstr>Glossary</vt:lpstr>
      <vt:lpstr>Glossary</vt:lpstr>
      <vt:lpstr>Glossary</vt:lpstr>
      <vt:lpstr>Glossary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Clois E. Kicklighter</dc:creator>
  <cp:lastModifiedBy>Acquesta, Brian C</cp:lastModifiedBy>
  <cp:revision>31</cp:revision>
  <dcterms:created xsi:type="dcterms:W3CDTF">2002-09-11T16:35:20Z</dcterms:created>
  <dcterms:modified xsi:type="dcterms:W3CDTF">2017-10-03T13:26:05Z</dcterms:modified>
</cp:coreProperties>
</file>