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wdp" ContentType="image/vnd.ms-photo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5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8" r:id="rId10"/>
    <p:sldId id="269" r:id="rId11"/>
    <p:sldId id="272" r:id="rId12"/>
    <p:sldId id="274" r:id="rId13"/>
    <p:sldId id="264" r:id="rId14"/>
    <p:sldId id="265" r:id="rId15"/>
    <p:sldId id="266" r:id="rId16"/>
    <p:sldId id="267" r:id="rId17"/>
    <p:sldId id="273" r:id="rId18"/>
    <p:sldId id="275" r:id="rId19"/>
    <p:sldId id="276" r:id="rId20"/>
    <p:sldId id="281" r:id="rId21"/>
    <p:sldId id="278" r:id="rId22"/>
    <p:sldId id="279" r:id="rId23"/>
    <p:sldId id="280" r:id="rId2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082"/>
    <p:restoredTop sz="94704"/>
  </p:normalViewPr>
  <p:slideViewPr>
    <p:cSldViewPr snapToGrid="0" snapToObjects="1">
      <p:cViewPr>
        <p:scale>
          <a:sx n="143" d="100"/>
          <a:sy n="143" d="100"/>
        </p:scale>
        <p:origin x="424" y="2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FDFABF-7988-6846-AAE1-BEB947376558}" type="datetimeFigureOut">
              <a:rPr lang="en-US" smtClean="0"/>
              <a:t>10/7/17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74D6EA-83F6-124B-A847-38D189D80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7297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74D6EA-83F6-124B-A847-38D189D805D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9472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74D6EA-83F6-124B-A847-38D189D805D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932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D9D54-5919-FA4D-A286-F6420A15CFE4}" type="datetimeFigureOut">
              <a:rPr lang="en-US" smtClean="0"/>
              <a:t>10/7/17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061BDF5-3740-AE4A-A038-4D9B197FAE3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D9D54-5919-FA4D-A286-F6420A15CFE4}" type="datetimeFigureOut">
              <a:rPr lang="en-US" smtClean="0"/>
              <a:t>10/7/17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1BDF5-3740-AE4A-A038-4D9B197FAE33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A061BDF5-3740-AE4A-A038-4D9B197FAE33}" type="slidenum">
              <a:rPr lang="en-US" smtClean="0"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D9D54-5919-FA4D-A286-F6420A15CFE4}" type="datetimeFigureOut">
              <a:rPr lang="en-US" smtClean="0"/>
              <a:t>10/7/17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D9D54-5919-FA4D-A286-F6420A15CFE4}" type="datetimeFigureOut">
              <a:rPr lang="en-US" smtClean="0"/>
              <a:t>10/7/17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A061BDF5-3740-AE4A-A038-4D9B197FAE3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D9D54-5919-FA4D-A286-F6420A15CFE4}" type="datetimeFigureOut">
              <a:rPr lang="en-US" smtClean="0"/>
              <a:t>10/7/17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061BDF5-3740-AE4A-A038-4D9B197FAE33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A0ED9D54-5919-FA4D-A286-F6420A15CFE4}" type="datetimeFigureOut">
              <a:rPr lang="en-US" smtClean="0"/>
              <a:t>10/7/17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1BDF5-3740-AE4A-A038-4D9B197FAE3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D9D54-5919-FA4D-A286-F6420A15CFE4}" type="datetimeFigureOut">
              <a:rPr lang="en-US" smtClean="0"/>
              <a:t>10/7/17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A061BDF5-3740-AE4A-A038-4D9B197FAE33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D9D54-5919-FA4D-A286-F6420A15CFE4}" type="datetimeFigureOut">
              <a:rPr lang="en-US" smtClean="0"/>
              <a:t>10/7/17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A061BDF5-3740-AE4A-A038-4D9B197FAE3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D9D54-5919-FA4D-A286-F6420A15CFE4}" type="datetimeFigureOut">
              <a:rPr lang="en-US" smtClean="0"/>
              <a:t>10/7/17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061BDF5-3740-AE4A-A038-4D9B197FAE3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061BDF5-3740-AE4A-A038-4D9B197FAE33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D9D54-5919-FA4D-A286-F6420A15CFE4}" type="datetimeFigureOut">
              <a:rPr lang="en-US" smtClean="0"/>
              <a:t>10/7/17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A061BDF5-3740-AE4A-A038-4D9B197FAE33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Drag picture to placeholder or click icon to add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A0ED9D54-5919-FA4D-A286-F6420A15CFE4}" type="datetimeFigureOut">
              <a:rPr lang="en-US" smtClean="0"/>
              <a:t>10/7/17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A0ED9D54-5919-FA4D-A286-F6420A15CFE4}" type="datetimeFigureOut">
              <a:rPr lang="en-US" smtClean="0"/>
              <a:t>10/7/17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061BDF5-3740-AE4A-A038-4D9B197FAE33}" type="slidenum">
              <a:rPr lang="en-US" smtClean="0"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3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Using Vernier Calipers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Precise Measurements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339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Vernier Caliper: Internal Measurement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5712" y="1657683"/>
            <a:ext cx="6096000" cy="4572000"/>
          </a:xfrm>
        </p:spPr>
      </p:pic>
    </p:spTree>
    <p:extLst>
      <p:ext uri="{BB962C8B-B14F-4D97-AF65-F5344CB8AC3E}">
        <p14:creationId xmlns:p14="http://schemas.microsoft.com/office/powerpoint/2010/main" val="17621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Vernier Caliper: Depth Measurement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5712" y="1657683"/>
            <a:ext cx="6096000" cy="4572000"/>
          </a:xfrm>
        </p:spPr>
      </p:pic>
    </p:spTree>
    <p:extLst>
      <p:ext uri="{BB962C8B-B14F-4D97-AF65-F5344CB8AC3E}">
        <p14:creationId xmlns:p14="http://schemas.microsoft.com/office/powerpoint/2010/main" val="395874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Metric readings</a:t>
            </a: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Measuring for Vernier </a:t>
            </a:r>
            <a:r>
              <a:rPr lang="en-US" dirty="0" smtClean="0"/>
              <a:t>Caliper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3720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90" t="18770" r="22692" b="50756"/>
          <a:stretch/>
        </p:blipFill>
        <p:spPr>
          <a:xfrm>
            <a:off x="332231" y="2120155"/>
            <a:ext cx="8503921" cy="39489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Measuring for Vernier Caliper: Metric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Total Reading = Main Scale Reading + Vernier Scale </a:t>
            </a:r>
            <a:r>
              <a:rPr lang="en-US" sz="1600" dirty="0" smtClean="0"/>
              <a:t>Reading</a:t>
            </a:r>
            <a:endParaRPr lang="en-US" sz="1600" dirty="0" smtClean="0"/>
          </a:p>
          <a:p>
            <a:r>
              <a:rPr lang="en-US" sz="1600" dirty="0" smtClean="0"/>
              <a:t>Read the “0” position of the Vernier Scale on the Main scale to get the rough reading.</a:t>
            </a:r>
            <a:endParaRPr lang="en-US" sz="1600" dirty="0"/>
          </a:p>
        </p:txBody>
      </p:sp>
      <p:sp>
        <p:nvSpPr>
          <p:cNvPr id="5" name="Title 3"/>
          <p:cNvSpPr txBox="1">
            <a:spLocks/>
          </p:cNvSpPr>
          <p:nvPr/>
        </p:nvSpPr>
        <p:spPr>
          <a:xfrm>
            <a:off x="915499" y="5823252"/>
            <a:ext cx="7102740" cy="551591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dirty="0" smtClean="0"/>
              <a:t>Reading: </a:t>
            </a:r>
            <a:r>
              <a:rPr lang="en-US" sz="1800" dirty="0" smtClean="0"/>
              <a:t>21</a:t>
            </a:r>
            <a:r>
              <a:rPr lang="en-US" sz="1800" dirty="0" smtClean="0"/>
              <a:t>mm (Just past </a:t>
            </a:r>
            <a:r>
              <a:rPr lang="en-US" sz="1800" dirty="0" smtClean="0"/>
              <a:t>21</a:t>
            </a:r>
            <a:r>
              <a:rPr lang="en-US" sz="1800" dirty="0" smtClean="0"/>
              <a:t>mm</a:t>
            </a:r>
            <a:r>
              <a:rPr lang="en-US" sz="1800" dirty="0" smtClean="0"/>
              <a:t>, but not </a:t>
            </a:r>
            <a:r>
              <a:rPr lang="en-US" sz="1800" dirty="0" smtClean="0"/>
              <a:t>lined </a:t>
            </a:r>
            <a:r>
              <a:rPr lang="en-US" sz="1800" dirty="0" smtClean="0"/>
              <a:t>up with </a:t>
            </a:r>
            <a:r>
              <a:rPr lang="en-US" sz="1800" dirty="0" smtClean="0"/>
              <a:t>22mm</a:t>
            </a:r>
            <a:endParaRPr lang="en-US" sz="1800" dirty="0"/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2103986" y="4509247"/>
            <a:ext cx="2037708" cy="158980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2331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90" t="18770" r="22692" b="50756"/>
          <a:stretch/>
        </p:blipFill>
        <p:spPr>
          <a:xfrm>
            <a:off x="332231" y="2120155"/>
            <a:ext cx="8503921" cy="39489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Measuring for Vernier Caliper: Metric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Total Reading =                  </a:t>
            </a:r>
            <a:r>
              <a:rPr lang="en-US" sz="1600" dirty="0" smtClean="0">
                <a:solidFill>
                  <a:srgbClr val="FF6600"/>
                </a:solidFill>
              </a:rPr>
              <a:t>21</a:t>
            </a:r>
            <a:r>
              <a:rPr lang="en-US" sz="1600" dirty="0" smtClean="0"/>
              <a:t>                </a:t>
            </a:r>
            <a:r>
              <a:rPr lang="en-US" sz="1600" dirty="0" smtClean="0"/>
              <a:t>+ Vernier Scale </a:t>
            </a:r>
            <a:r>
              <a:rPr lang="en-US" sz="1600" dirty="0" smtClean="0"/>
              <a:t>Reading</a:t>
            </a:r>
          </a:p>
          <a:p>
            <a:r>
              <a:rPr lang="en-US" sz="1600" dirty="0" smtClean="0"/>
              <a:t>Read </a:t>
            </a:r>
            <a:r>
              <a:rPr lang="en-US" sz="1600" dirty="0" smtClean="0"/>
              <a:t>the Vernier scale. Pick the measurement that “lines up” the best to the main scale.</a:t>
            </a:r>
            <a:endParaRPr lang="en-US" sz="1600" dirty="0"/>
          </a:p>
        </p:txBody>
      </p:sp>
      <p:sp>
        <p:nvSpPr>
          <p:cNvPr id="5" name="Title 3"/>
          <p:cNvSpPr txBox="1">
            <a:spLocks/>
          </p:cNvSpPr>
          <p:nvPr/>
        </p:nvSpPr>
        <p:spPr>
          <a:xfrm>
            <a:off x="1990165" y="5838221"/>
            <a:ext cx="5433787" cy="551591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800" dirty="0" smtClean="0"/>
              <a:t>Vernier Scale</a:t>
            </a:r>
            <a:r>
              <a:rPr lang="en-US" sz="1800" smtClean="0"/>
              <a:t>:   </a:t>
            </a:r>
            <a:r>
              <a:rPr lang="en-US" sz="1800" smtClean="0"/>
              <a:t>0.0   0.1   0.2   0.3   0.4   0.5</a:t>
            </a:r>
            <a:r>
              <a:rPr lang="en-US" sz="1800" dirty="0" smtClean="0"/>
              <a:t>….</a:t>
            </a:r>
            <a:r>
              <a:rPr lang="en-US" sz="1800" dirty="0" err="1" smtClean="0"/>
              <a:t>etc</a:t>
            </a:r>
            <a:endParaRPr lang="en-US" sz="1800" dirty="0"/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4230084" y="4738255"/>
            <a:ext cx="169148" cy="136079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 flipV="1">
            <a:off x="4552535" y="4738255"/>
            <a:ext cx="252282" cy="137576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 flipV="1">
            <a:off x="4712473" y="4738255"/>
            <a:ext cx="540845" cy="133085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 flipV="1">
            <a:off x="4835297" y="4738255"/>
            <a:ext cx="929288" cy="136079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 flipV="1">
            <a:off x="5033356" y="4867102"/>
            <a:ext cx="1053680" cy="124691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flipV="1">
            <a:off x="3837182" y="4867102"/>
            <a:ext cx="362422" cy="126704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9895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90" t="18770" r="22692" b="50756"/>
          <a:stretch/>
        </p:blipFill>
        <p:spPr>
          <a:xfrm>
            <a:off x="332231" y="2120155"/>
            <a:ext cx="8503921" cy="39489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Measuring for Vernier Caliper: Metric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82881" y="1527048"/>
            <a:ext cx="8795656" cy="4572000"/>
          </a:xfrm>
        </p:spPr>
        <p:txBody>
          <a:bodyPr>
            <a:normAutofit/>
          </a:bodyPr>
          <a:lstStyle/>
          <a:p>
            <a:r>
              <a:rPr lang="en-US" sz="1600" dirty="0" smtClean="0"/>
              <a:t>Total Reading =                  </a:t>
            </a:r>
            <a:r>
              <a:rPr lang="en-US" sz="1600" dirty="0" smtClean="0">
                <a:solidFill>
                  <a:srgbClr val="FF6600"/>
                </a:solidFill>
              </a:rPr>
              <a:t>21</a:t>
            </a:r>
            <a:r>
              <a:rPr lang="en-US" sz="1600" dirty="0" smtClean="0"/>
              <a:t>                </a:t>
            </a:r>
            <a:r>
              <a:rPr lang="en-US" sz="1600" dirty="0" smtClean="0"/>
              <a:t>+ Vernier Scale </a:t>
            </a:r>
            <a:r>
              <a:rPr lang="en-US" sz="1600" dirty="0" smtClean="0"/>
              <a:t>Reading</a:t>
            </a:r>
          </a:p>
          <a:p>
            <a:r>
              <a:rPr lang="en-US" sz="1600" dirty="0" smtClean="0"/>
              <a:t>Read </a:t>
            </a:r>
            <a:r>
              <a:rPr lang="en-US" sz="1600" dirty="0" smtClean="0"/>
              <a:t>the Vernier scale. Pick the first measurement that “lines up” the best to the main scale.</a:t>
            </a:r>
            <a:endParaRPr lang="en-US" sz="1600" dirty="0"/>
          </a:p>
        </p:txBody>
      </p:sp>
      <p:sp>
        <p:nvSpPr>
          <p:cNvPr id="5" name="Title 3"/>
          <p:cNvSpPr txBox="1">
            <a:spLocks/>
          </p:cNvSpPr>
          <p:nvPr/>
        </p:nvSpPr>
        <p:spPr>
          <a:xfrm>
            <a:off x="915499" y="5823252"/>
            <a:ext cx="7102740" cy="551591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dirty="0" smtClean="0"/>
              <a:t>Reading: </a:t>
            </a:r>
            <a:r>
              <a:rPr lang="en-US" sz="1800" dirty="0" smtClean="0"/>
              <a:t>0.</a:t>
            </a:r>
            <a:r>
              <a:rPr lang="en-US" sz="1800" dirty="0" smtClean="0"/>
              <a:t>3</a:t>
            </a:r>
            <a:r>
              <a:rPr lang="en-US" sz="1800" dirty="0" smtClean="0"/>
              <a:t>mm</a:t>
            </a:r>
            <a:endParaRPr lang="en-US" sz="1800" dirty="0"/>
          </a:p>
        </p:txBody>
      </p:sp>
      <p:cxnSp>
        <p:nvCxnSpPr>
          <p:cNvPr id="17" name="Straight Arrow Connector 16"/>
          <p:cNvCxnSpPr/>
          <p:nvPr/>
        </p:nvCxnSpPr>
        <p:spPr>
          <a:xfrm flipH="1" flipV="1">
            <a:off x="4717765" y="4769224"/>
            <a:ext cx="235537" cy="132982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690870" y="4328618"/>
            <a:ext cx="0" cy="29503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3517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Measuring for Vernier Caliper: Metric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Total Reading =                  </a:t>
            </a:r>
            <a:r>
              <a:rPr lang="en-US" sz="1600" dirty="0" smtClean="0">
                <a:solidFill>
                  <a:srgbClr val="FF6600"/>
                </a:solidFill>
              </a:rPr>
              <a:t>21</a:t>
            </a:r>
            <a:r>
              <a:rPr lang="en-US" sz="1600" dirty="0" smtClean="0"/>
              <a:t>                </a:t>
            </a:r>
            <a:r>
              <a:rPr lang="en-US" sz="1600" dirty="0" smtClean="0"/>
              <a:t>+                    </a:t>
            </a:r>
            <a:r>
              <a:rPr lang="en-US" sz="1600" dirty="0" smtClean="0">
                <a:solidFill>
                  <a:srgbClr val="FF6600"/>
                </a:solidFill>
              </a:rPr>
              <a:t>0.3             </a:t>
            </a:r>
            <a:r>
              <a:rPr lang="en-US" sz="1600" dirty="0" smtClean="0">
                <a:solidFill>
                  <a:srgbClr val="FF6600"/>
                </a:solidFill>
              </a:rPr>
              <a:t>=      </a:t>
            </a:r>
            <a:r>
              <a:rPr lang="en-US" sz="1600" dirty="0" smtClean="0">
                <a:solidFill>
                  <a:srgbClr val="FF6600"/>
                </a:solidFill>
              </a:rPr>
              <a:t>21.3</a:t>
            </a:r>
            <a:r>
              <a:rPr lang="en-US" sz="1600" dirty="0" smtClean="0">
                <a:solidFill>
                  <a:srgbClr val="FF6600"/>
                </a:solidFill>
              </a:rPr>
              <a:t>mm</a:t>
            </a:r>
            <a:endParaRPr lang="en-US" sz="1600" dirty="0" smtClean="0"/>
          </a:p>
          <a:p>
            <a:r>
              <a:rPr lang="en-US" sz="1600" dirty="0" smtClean="0"/>
              <a:t>Add the main scale reading to the Vernier scale reading to get the total reading.</a:t>
            </a:r>
            <a:endParaRPr lang="en-US" sz="1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90" t="18770" r="22692" b="50756"/>
          <a:stretch/>
        </p:blipFill>
        <p:spPr>
          <a:xfrm>
            <a:off x="332231" y="2120155"/>
            <a:ext cx="8503921" cy="3948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887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Imperial readings</a:t>
            </a: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Measuring for Vernier </a:t>
            </a:r>
            <a:r>
              <a:rPr lang="en-US" dirty="0" smtClean="0"/>
              <a:t>Caliper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39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90" t="18770" r="22692" b="50756"/>
          <a:stretch/>
        </p:blipFill>
        <p:spPr>
          <a:xfrm>
            <a:off x="332231" y="2120155"/>
            <a:ext cx="8503921" cy="39489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Measuring for Vernier Caliper: </a:t>
            </a:r>
            <a:r>
              <a:rPr lang="en-US" dirty="0" smtClean="0"/>
              <a:t>Imperial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1400" dirty="0" smtClean="0"/>
              <a:t>Total Reading = Main Scale </a:t>
            </a:r>
            <a:r>
              <a:rPr lang="en-US" sz="1400" dirty="0" smtClean="0"/>
              <a:t>Whole Reading + Main Scale Sub Reading</a:t>
            </a:r>
            <a:r>
              <a:rPr lang="en-US" sz="1400" dirty="0" smtClean="0"/>
              <a:t> </a:t>
            </a:r>
            <a:r>
              <a:rPr lang="en-US" sz="1400" dirty="0" smtClean="0"/>
              <a:t>+ Vernier Scale </a:t>
            </a:r>
            <a:r>
              <a:rPr lang="en-US" sz="1400" dirty="0" smtClean="0"/>
              <a:t>Reading</a:t>
            </a:r>
            <a:endParaRPr lang="en-US" sz="1400" dirty="0" smtClean="0"/>
          </a:p>
          <a:p>
            <a:r>
              <a:rPr lang="en-US" sz="1400" dirty="0" smtClean="0"/>
              <a:t>Read the “0” position of the Vernier Scale on the Main scale to get the </a:t>
            </a:r>
            <a:r>
              <a:rPr lang="en-US" sz="1400" dirty="0" smtClean="0"/>
              <a:t>whole reading</a:t>
            </a:r>
            <a:r>
              <a:rPr lang="en-US" sz="1400" dirty="0" smtClean="0"/>
              <a:t>.</a:t>
            </a:r>
            <a:endParaRPr lang="en-US" sz="1400" dirty="0"/>
          </a:p>
        </p:txBody>
      </p:sp>
      <p:sp>
        <p:nvSpPr>
          <p:cNvPr id="5" name="Title 3"/>
          <p:cNvSpPr txBox="1">
            <a:spLocks/>
          </p:cNvSpPr>
          <p:nvPr/>
        </p:nvSpPr>
        <p:spPr>
          <a:xfrm>
            <a:off x="915499" y="5823252"/>
            <a:ext cx="7102740" cy="551591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dirty="0" smtClean="0"/>
              <a:t>Reading: </a:t>
            </a:r>
            <a:r>
              <a:rPr lang="en-US" sz="1800" dirty="0" smtClean="0"/>
              <a:t>Under 1 inch. Main Scale Whole Reading = </a:t>
            </a:r>
            <a:r>
              <a:rPr lang="en-US" sz="1800" dirty="0" smtClean="0">
                <a:solidFill>
                  <a:schemeClr val="accent1"/>
                </a:solidFill>
              </a:rPr>
              <a:t>0 inches.</a:t>
            </a:r>
            <a:endParaRPr lang="en-US" sz="1800" dirty="0">
              <a:solidFill>
                <a:schemeClr val="accent1"/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2103986" y="3684494"/>
            <a:ext cx="2602485" cy="241455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1568824" y="2120155"/>
            <a:ext cx="2572870" cy="55132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4599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90" t="18770" r="22692" b="50756"/>
          <a:stretch/>
        </p:blipFill>
        <p:spPr>
          <a:xfrm>
            <a:off x="332231" y="2120155"/>
            <a:ext cx="8503921" cy="39489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Measuring for Vernier Caliper: </a:t>
            </a:r>
            <a:r>
              <a:rPr lang="en-US" dirty="0" smtClean="0"/>
              <a:t>Imperial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1400" dirty="0" smtClean="0"/>
              <a:t>Total </a:t>
            </a:r>
            <a:r>
              <a:rPr lang="en-US" sz="1400" dirty="0" smtClean="0"/>
              <a:t>Reading </a:t>
            </a:r>
            <a:r>
              <a:rPr lang="en-US" sz="1400" dirty="0" smtClean="0"/>
              <a:t>=	</a:t>
            </a:r>
            <a:r>
              <a:rPr lang="en-US" sz="1400" dirty="0" smtClean="0">
                <a:solidFill>
                  <a:srgbClr val="FF6600"/>
                </a:solidFill>
              </a:rPr>
              <a:t>0	</a:t>
            </a:r>
            <a:r>
              <a:rPr lang="en-US" sz="1400" dirty="0" smtClean="0"/>
              <a:t>+ Main Scale Sub Reading</a:t>
            </a:r>
            <a:r>
              <a:rPr lang="en-US" sz="1400" dirty="0" smtClean="0"/>
              <a:t> </a:t>
            </a:r>
            <a:r>
              <a:rPr lang="en-US" sz="1400" dirty="0" smtClean="0"/>
              <a:t>+ Vernier Scale </a:t>
            </a:r>
            <a:r>
              <a:rPr lang="en-US" sz="1400" dirty="0" smtClean="0"/>
              <a:t>Reading</a:t>
            </a:r>
            <a:endParaRPr lang="en-US" sz="1400" dirty="0" smtClean="0"/>
          </a:p>
          <a:p>
            <a:r>
              <a:rPr lang="en-US" sz="1400" dirty="0" smtClean="0"/>
              <a:t>Read the “0” position of the Vernier Scale on the Main scale to get the </a:t>
            </a:r>
            <a:r>
              <a:rPr lang="en-US" sz="1400" dirty="0" smtClean="0"/>
              <a:t>sub reading</a:t>
            </a:r>
            <a:r>
              <a:rPr lang="en-US" sz="1400" dirty="0" smtClean="0"/>
              <a:t>.</a:t>
            </a:r>
            <a:endParaRPr lang="en-US" sz="1400" dirty="0"/>
          </a:p>
        </p:txBody>
      </p:sp>
      <p:sp>
        <p:nvSpPr>
          <p:cNvPr id="5" name="Title 3"/>
          <p:cNvSpPr txBox="1">
            <a:spLocks/>
          </p:cNvSpPr>
          <p:nvPr/>
        </p:nvSpPr>
        <p:spPr>
          <a:xfrm>
            <a:off x="332232" y="5823252"/>
            <a:ext cx="8473440" cy="551591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dirty="0" smtClean="0"/>
              <a:t>Reading</a:t>
            </a:r>
            <a:r>
              <a:rPr lang="en-US" sz="1800" smtClean="0"/>
              <a:t>: </a:t>
            </a:r>
            <a:r>
              <a:rPr lang="en-US" sz="1800" smtClean="0"/>
              <a:t>12/16,  </a:t>
            </a:r>
            <a:r>
              <a:rPr lang="en-US" sz="1800" smtClean="0"/>
              <a:t>13/16</a:t>
            </a:r>
            <a:r>
              <a:rPr lang="en-US" sz="1800" dirty="0" smtClean="0"/>
              <a:t>,  14/16,  15/16,  16/16.   Past </a:t>
            </a:r>
            <a:r>
              <a:rPr lang="en-US" sz="1800" dirty="0" smtClean="0">
                <a:solidFill>
                  <a:schemeClr val="accent1"/>
                </a:solidFill>
              </a:rPr>
              <a:t>13/16</a:t>
            </a:r>
            <a:r>
              <a:rPr lang="en-US" sz="1800" dirty="0" smtClean="0"/>
              <a:t> but not quite 14/16.</a:t>
            </a:r>
            <a:endParaRPr lang="en-US" sz="1800" dirty="0"/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4834487" y="3693459"/>
            <a:ext cx="30479" cy="237565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4049536" y="3272119"/>
            <a:ext cx="579300" cy="279699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3352800" y="3498343"/>
            <a:ext cx="1039906" cy="257076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2599765" y="3272119"/>
            <a:ext cx="1506070" cy="279699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1592670" y="2090216"/>
            <a:ext cx="2543644" cy="36974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V="1">
            <a:off x="1853721" y="3272119"/>
            <a:ext cx="1990164" cy="279699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6522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Calipers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Caliper – a device used to measure the distance between two opposite sides of an object.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History</a:t>
            </a:r>
          </a:p>
          <a:p>
            <a:pPr lvl="1"/>
            <a:r>
              <a:rPr lang="en-US" dirty="0" smtClean="0"/>
              <a:t>The earliest caliper dates back to the Greeks and Romans during the 6</a:t>
            </a:r>
            <a:r>
              <a:rPr lang="en-US" baseline="30000" dirty="0" smtClean="0"/>
              <a:t>th</a:t>
            </a:r>
            <a:r>
              <a:rPr lang="en-US" dirty="0" smtClean="0"/>
              <a:t> century BC.</a:t>
            </a:r>
          </a:p>
          <a:p>
            <a:pPr lvl="1"/>
            <a:r>
              <a:rPr lang="en-US" dirty="0" smtClean="0"/>
              <a:t>Vernier Caliper – invented by American Joseph Brown in 1851.</a:t>
            </a:r>
          </a:p>
        </p:txBody>
      </p:sp>
      <p:pic>
        <p:nvPicPr>
          <p:cNvPr id="6" name="Picture 5" descr="vernier_calipers2.jp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8500" l="3462" r="985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2761" y="2391497"/>
            <a:ext cx="5842911" cy="1797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431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90" t="18770" r="22692" b="50756"/>
          <a:stretch/>
        </p:blipFill>
        <p:spPr>
          <a:xfrm>
            <a:off x="332231" y="2120155"/>
            <a:ext cx="8503921" cy="39489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Measuring for Vernier Caliper: </a:t>
            </a:r>
            <a:r>
              <a:rPr lang="en-US" dirty="0" smtClean="0"/>
              <a:t>Imperial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1400" dirty="0" smtClean="0"/>
              <a:t>Total </a:t>
            </a:r>
            <a:r>
              <a:rPr lang="en-US" sz="1400" dirty="0" smtClean="0"/>
              <a:t>Reading </a:t>
            </a:r>
            <a:r>
              <a:rPr lang="en-US" sz="1400" dirty="0" smtClean="0"/>
              <a:t>=	</a:t>
            </a:r>
            <a:r>
              <a:rPr lang="en-US" sz="1400" dirty="0" smtClean="0">
                <a:solidFill>
                  <a:srgbClr val="FF6600"/>
                </a:solidFill>
              </a:rPr>
              <a:t>0	</a:t>
            </a:r>
            <a:r>
              <a:rPr lang="en-US" sz="1400" dirty="0" smtClean="0"/>
              <a:t>+	</a:t>
            </a:r>
            <a:r>
              <a:rPr lang="en-US" sz="1400" dirty="0">
                <a:solidFill>
                  <a:srgbClr val="FF6600"/>
                </a:solidFill>
              </a:rPr>
              <a:t> 13/16 </a:t>
            </a:r>
            <a:r>
              <a:rPr lang="en-US" sz="1400" dirty="0" smtClean="0">
                <a:solidFill>
                  <a:srgbClr val="FF6600"/>
                </a:solidFill>
              </a:rPr>
              <a:t>	</a:t>
            </a:r>
            <a:r>
              <a:rPr lang="en-US" sz="1400" dirty="0" smtClean="0"/>
              <a:t>+ </a:t>
            </a:r>
            <a:r>
              <a:rPr lang="en-US" sz="1400" dirty="0" smtClean="0"/>
              <a:t>Vernier Scale </a:t>
            </a:r>
            <a:r>
              <a:rPr lang="en-US" sz="1400" dirty="0" smtClean="0"/>
              <a:t>Reading</a:t>
            </a:r>
            <a:endParaRPr lang="en-US" sz="1400" dirty="0" smtClean="0"/>
          </a:p>
          <a:p>
            <a:r>
              <a:rPr lang="en-US" sz="1400" dirty="0" smtClean="0"/>
              <a:t>Read the “0” position of the Vernier Scale on the Main scale to get the </a:t>
            </a:r>
            <a:r>
              <a:rPr lang="en-US" sz="1400" dirty="0" smtClean="0"/>
              <a:t>sub reading</a:t>
            </a:r>
            <a:r>
              <a:rPr lang="en-US" sz="1400" dirty="0" smtClean="0"/>
              <a:t>.</a:t>
            </a:r>
            <a:endParaRPr lang="en-US" sz="1400" dirty="0"/>
          </a:p>
        </p:txBody>
      </p:sp>
      <p:sp>
        <p:nvSpPr>
          <p:cNvPr id="5" name="Title 3"/>
          <p:cNvSpPr txBox="1">
            <a:spLocks/>
          </p:cNvSpPr>
          <p:nvPr/>
        </p:nvSpPr>
        <p:spPr>
          <a:xfrm>
            <a:off x="332232" y="5823252"/>
            <a:ext cx="8473440" cy="551591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dirty="0" smtClean="0"/>
              <a:t>Reading</a:t>
            </a:r>
            <a:r>
              <a:rPr lang="en-US" sz="1800" smtClean="0"/>
              <a:t>: </a:t>
            </a:r>
            <a:r>
              <a:rPr lang="en-US" sz="1800" smtClean="0"/>
              <a:t>12/16,  </a:t>
            </a:r>
            <a:r>
              <a:rPr lang="en-US" sz="1800" smtClean="0"/>
              <a:t>13/16</a:t>
            </a:r>
            <a:r>
              <a:rPr lang="en-US" sz="1800" dirty="0" smtClean="0"/>
              <a:t>,  14/16,  15/16,  16/16.   Past </a:t>
            </a:r>
            <a:r>
              <a:rPr lang="en-US" sz="1800" dirty="0" smtClean="0">
                <a:solidFill>
                  <a:schemeClr val="accent1"/>
                </a:solidFill>
              </a:rPr>
              <a:t>13/16</a:t>
            </a:r>
            <a:r>
              <a:rPr lang="en-US" sz="1800" dirty="0" smtClean="0"/>
              <a:t> but not quite 14/16.</a:t>
            </a:r>
            <a:endParaRPr lang="en-US" sz="1800" dirty="0"/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4834487" y="3693459"/>
            <a:ext cx="30479" cy="237565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4049536" y="3272119"/>
            <a:ext cx="579300" cy="279699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3352800" y="3498343"/>
            <a:ext cx="1039906" cy="257076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2599765" y="3272119"/>
            <a:ext cx="1506070" cy="279699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1592670" y="2090216"/>
            <a:ext cx="2543644" cy="36974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V="1">
            <a:off x="1853721" y="3272119"/>
            <a:ext cx="1990164" cy="279699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3480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90" t="18770" r="22692" b="50756"/>
          <a:stretch/>
        </p:blipFill>
        <p:spPr>
          <a:xfrm>
            <a:off x="332231" y="2120155"/>
            <a:ext cx="8503921" cy="39489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Measuring for Vernier Caliper: </a:t>
            </a:r>
            <a:r>
              <a:rPr lang="en-US" dirty="0" smtClean="0"/>
              <a:t>Imperial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1400" dirty="0" smtClean="0"/>
              <a:t>Total Reading </a:t>
            </a:r>
            <a:r>
              <a:rPr lang="en-US" sz="1400" dirty="0" smtClean="0"/>
              <a:t>=	</a:t>
            </a:r>
            <a:r>
              <a:rPr lang="en-US" sz="1400" dirty="0" smtClean="0">
                <a:solidFill>
                  <a:srgbClr val="FF6600"/>
                </a:solidFill>
              </a:rPr>
              <a:t>0	</a:t>
            </a:r>
            <a:r>
              <a:rPr lang="en-US" sz="1400" dirty="0" smtClean="0"/>
              <a:t>+	</a:t>
            </a:r>
            <a:r>
              <a:rPr lang="en-US" sz="1400" dirty="0" smtClean="0">
                <a:solidFill>
                  <a:srgbClr val="FF6600"/>
                </a:solidFill>
              </a:rPr>
              <a:t> 13/16 	</a:t>
            </a:r>
            <a:r>
              <a:rPr lang="en-US" sz="1400" dirty="0" smtClean="0"/>
              <a:t>+ Vernier Scale Reading</a:t>
            </a:r>
          </a:p>
          <a:p>
            <a:r>
              <a:rPr lang="en-US" sz="1400" dirty="0" smtClean="0"/>
              <a:t>Vernier scale is based on increments of 1/128</a:t>
            </a:r>
            <a:r>
              <a:rPr lang="en-US" sz="1400" baseline="30000" dirty="0" smtClean="0"/>
              <a:t>th</a:t>
            </a:r>
            <a:r>
              <a:rPr lang="en-US" sz="1400" dirty="0" smtClean="0"/>
              <a:t> of an inch.</a:t>
            </a:r>
            <a:endParaRPr lang="en-US" sz="1400" dirty="0"/>
          </a:p>
          <a:p>
            <a:endParaRPr lang="en-US" sz="1400" dirty="0" smtClean="0"/>
          </a:p>
        </p:txBody>
      </p:sp>
      <p:sp>
        <p:nvSpPr>
          <p:cNvPr id="5" name="Title 3"/>
          <p:cNvSpPr txBox="1">
            <a:spLocks/>
          </p:cNvSpPr>
          <p:nvPr/>
        </p:nvSpPr>
        <p:spPr>
          <a:xfrm>
            <a:off x="301752" y="5823252"/>
            <a:ext cx="8503920" cy="551591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dirty="0" smtClean="0"/>
              <a:t>Reading</a:t>
            </a:r>
            <a:r>
              <a:rPr lang="en-US" sz="1800" smtClean="0"/>
              <a:t>: </a:t>
            </a:r>
            <a:r>
              <a:rPr lang="en-US" sz="1800" smtClean="0">
                <a:solidFill>
                  <a:schemeClr val="accent1"/>
                </a:solidFill>
              </a:rPr>
              <a:t>0/128</a:t>
            </a:r>
            <a:r>
              <a:rPr lang="en-US" sz="1800" smtClean="0"/>
              <a:t>,  </a:t>
            </a:r>
            <a:r>
              <a:rPr lang="en-US" sz="1800" dirty="0" smtClean="0">
                <a:solidFill>
                  <a:schemeClr val="accent1"/>
                </a:solidFill>
              </a:rPr>
              <a:t>1/128</a:t>
            </a:r>
            <a:r>
              <a:rPr lang="en-US" sz="1800" dirty="0" smtClean="0"/>
              <a:t>,  </a:t>
            </a:r>
            <a:r>
              <a:rPr lang="en-US" sz="1800" dirty="0" smtClean="0">
                <a:solidFill>
                  <a:schemeClr val="accent1"/>
                </a:solidFill>
              </a:rPr>
              <a:t>2/128</a:t>
            </a:r>
            <a:r>
              <a:rPr lang="en-US" sz="1800" dirty="0" smtClean="0"/>
              <a:t>,  </a:t>
            </a:r>
            <a:r>
              <a:rPr lang="en-US" sz="1800" dirty="0" smtClean="0">
                <a:solidFill>
                  <a:schemeClr val="accent1"/>
                </a:solidFill>
              </a:rPr>
              <a:t>3/128</a:t>
            </a:r>
            <a:r>
              <a:rPr lang="en-US" sz="1800" dirty="0" smtClean="0"/>
              <a:t>,  </a:t>
            </a:r>
            <a:r>
              <a:rPr lang="en-US" sz="1800" dirty="0" smtClean="0">
                <a:solidFill>
                  <a:schemeClr val="accent1"/>
                </a:solidFill>
              </a:rPr>
              <a:t>4/128</a:t>
            </a:r>
            <a:r>
              <a:rPr lang="en-US" sz="1800" dirty="0" smtClean="0"/>
              <a:t>,  </a:t>
            </a:r>
            <a:r>
              <a:rPr lang="en-US" sz="1800" dirty="0" smtClean="0">
                <a:solidFill>
                  <a:schemeClr val="accent1"/>
                </a:solidFill>
              </a:rPr>
              <a:t>5/128</a:t>
            </a:r>
            <a:r>
              <a:rPr lang="en-US" sz="1800" dirty="0" smtClean="0"/>
              <a:t>,  </a:t>
            </a:r>
            <a:r>
              <a:rPr lang="en-US" sz="1800" dirty="0" smtClean="0">
                <a:solidFill>
                  <a:schemeClr val="accent1"/>
                </a:solidFill>
              </a:rPr>
              <a:t>6/128</a:t>
            </a:r>
            <a:r>
              <a:rPr lang="en-US" sz="1800" dirty="0" smtClean="0"/>
              <a:t>,  </a:t>
            </a:r>
            <a:r>
              <a:rPr lang="en-US" sz="1800" dirty="0" smtClean="0">
                <a:solidFill>
                  <a:schemeClr val="accent1"/>
                </a:solidFill>
              </a:rPr>
              <a:t>7/128</a:t>
            </a:r>
            <a:r>
              <a:rPr lang="en-US" sz="1800" dirty="0" smtClean="0"/>
              <a:t>,  </a:t>
            </a:r>
            <a:r>
              <a:rPr lang="en-US" sz="1800" dirty="0" smtClean="0">
                <a:solidFill>
                  <a:schemeClr val="accent1"/>
                </a:solidFill>
              </a:rPr>
              <a:t>8/128</a:t>
            </a:r>
            <a:r>
              <a:rPr lang="en-US" sz="1800" dirty="0" smtClean="0"/>
              <a:t>.</a:t>
            </a:r>
            <a:endParaRPr lang="en-US" sz="1800" dirty="0"/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5043276" y="2805953"/>
            <a:ext cx="45091" cy="326315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4199067" y="2805953"/>
            <a:ext cx="680917" cy="326315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3536475" y="2805953"/>
            <a:ext cx="1101462" cy="326315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2728855" y="2805953"/>
            <a:ext cx="1684573" cy="320040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 flipV="1">
            <a:off x="5285323" y="2805953"/>
            <a:ext cx="442394" cy="326315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 flipV="1">
            <a:off x="5509440" y="2805953"/>
            <a:ext cx="972042" cy="320040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 flipV="1">
            <a:off x="5727717" y="2913620"/>
            <a:ext cx="1506801" cy="309273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H="1" flipV="1">
            <a:off x="6020429" y="2913620"/>
            <a:ext cx="1931265" cy="309273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V="1">
            <a:off x="2011679" y="2805953"/>
            <a:ext cx="2156909" cy="326315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6379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90" t="18770" r="22692" b="50756"/>
          <a:stretch/>
        </p:blipFill>
        <p:spPr>
          <a:xfrm>
            <a:off x="332231" y="2120155"/>
            <a:ext cx="8503921" cy="39489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Measuring for Vernier Caliper: </a:t>
            </a:r>
            <a:r>
              <a:rPr lang="en-US" dirty="0" smtClean="0"/>
              <a:t>Imperial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1400" dirty="0" smtClean="0"/>
              <a:t>Total Reading </a:t>
            </a:r>
            <a:r>
              <a:rPr lang="en-US" sz="1400" dirty="0" smtClean="0"/>
              <a:t>=	</a:t>
            </a:r>
            <a:r>
              <a:rPr lang="en-US" sz="1400" dirty="0" smtClean="0">
                <a:solidFill>
                  <a:srgbClr val="FF6600"/>
                </a:solidFill>
              </a:rPr>
              <a:t>0	</a:t>
            </a:r>
            <a:r>
              <a:rPr lang="en-US" sz="1400" dirty="0" smtClean="0"/>
              <a:t>+	</a:t>
            </a:r>
            <a:r>
              <a:rPr lang="en-US" sz="1400" dirty="0" smtClean="0">
                <a:solidFill>
                  <a:srgbClr val="FF6600"/>
                </a:solidFill>
              </a:rPr>
              <a:t> 13/16 	</a:t>
            </a:r>
            <a:r>
              <a:rPr lang="en-US" sz="1400" dirty="0" smtClean="0"/>
              <a:t>+	</a:t>
            </a:r>
            <a:r>
              <a:rPr lang="en-US" sz="1400" dirty="0" smtClean="0">
                <a:solidFill>
                  <a:srgbClr val="FF6600"/>
                </a:solidFill>
              </a:rPr>
              <a:t> 3/128 </a:t>
            </a:r>
          </a:p>
          <a:p>
            <a:r>
              <a:rPr lang="en-US" sz="1400" dirty="0"/>
              <a:t>Read the Vernier scale. Pick the first measurement that “lines up” the best to the main scale</a:t>
            </a:r>
            <a:r>
              <a:rPr lang="en-US" sz="1400" dirty="0" smtClean="0"/>
              <a:t>.</a:t>
            </a:r>
            <a:endParaRPr lang="en-US" sz="1400" dirty="0"/>
          </a:p>
        </p:txBody>
      </p:sp>
      <p:sp>
        <p:nvSpPr>
          <p:cNvPr id="5" name="Title 3"/>
          <p:cNvSpPr txBox="1">
            <a:spLocks/>
          </p:cNvSpPr>
          <p:nvPr/>
        </p:nvSpPr>
        <p:spPr>
          <a:xfrm>
            <a:off x="537882" y="5823252"/>
            <a:ext cx="7480357" cy="551591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dirty="0" smtClean="0"/>
              <a:t>Reading: 0/128,  1/128,  2/128,  </a:t>
            </a:r>
            <a:r>
              <a:rPr lang="en-US" sz="1800" dirty="0" smtClean="0">
                <a:solidFill>
                  <a:schemeClr val="accent1"/>
                </a:solidFill>
              </a:rPr>
              <a:t>3/128</a:t>
            </a:r>
            <a:r>
              <a:rPr lang="en-US" sz="1800" dirty="0" smtClean="0"/>
              <a:t>,  4/128</a:t>
            </a:r>
            <a:r>
              <a:rPr lang="mr-IN" sz="1800" dirty="0" smtClean="0"/>
              <a:t>…</a:t>
            </a:r>
            <a:r>
              <a:rPr lang="en-US" sz="1800" dirty="0" err="1" smtClean="0"/>
              <a:t>etc</a:t>
            </a:r>
            <a:endParaRPr lang="en-US" sz="1800" dirty="0"/>
          </a:p>
        </p:txBody>
      </p:sp>
      <p:cxnSp>
        <p:nvCxnSpPr>
          <p:cNvPr id="22" name="Straight Arrow Connector 21"/>
          <p:cNvCxnSpPr/>
          <p:nvPr/>
        </p:nvCxnSpPr>
        <p:spPr>
          <a:xfrm flipH="1" flipV="1">
            <a:off x="4879130" y="3200400"/>
            <a:ext cx="320399" cy="286870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4879129" y="2768849"/>
            <a:ext cx="0" cy="29503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778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90" t="22943" r="22692" b="50756"/>
          <a:stretch/>
        </p:blipFill>
        <p:spPr>
          <a:xfrm>
            <a:off x="332231" y="2660903"/>
            <a:ext cx="8503921" cy="340820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Measuring for Vernier Caliper: </a:t>
            </a:r>
            <a:r>
              <a:rPr lang="en-US" dirty="0" smtClean="0"/>
              <a:t>Imperial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1400" dirty="0" smtClean="0"/>
              <a:t>Total </a:t>
            </a:r>
            <a:r>
              <a:rPr lang="en-US" sz="1400" dirty="0" smtClean="0"/>
              <a:t>Reading </a:t>
            </a:r>
            <a:r>
              <a:rPr lang="en-US" sz="1400" dirty="0" smtClean="0"/>
              <a:t>=	</a:t>
            </a:r>
            <a:r>
              <a:rPr lang="en-US" sz="1400" dirty="0" smtClean="0">
                <a:solidFill>
                  <a:srgbClr val="FF6600"/>
                </a:solidFill>
              </a:rPr>
              <a:t>0	</a:t>
            </a:r>
            <a:r>
              <a:rPr lang="en-US" sz="1400" dirty="0" smtClean="0"/>
              <a:t>+	</a:t>
            </a:r>
            <a:r>
              <a:rPr lang="en-US" sz="1400" dirty="0" smtClean="0">
                <a:solidFill>
                  <a:srgbClr val="FF6600"/>
                </a:solidFill>
              </a:rPr>
              <a:t> 13/16 		</a:t>
            </a:r>
            <a:r>
              <a:rPr lang="en-US" sz="1400" dirty="0" smtClean="0"/>
              <a:t>+	</a:t>
            </a:r>
            <a:r>
              <a:rPr lang="en-US" sz="1400" dirty="0">
                <a:solidFill>
                  <a:srgbClr val="FF6600"/>
                </a:solidFill>
              </a:rPr>
              <a:t> </a:t>
            </a:r>
            <a:r>
              <a:rPr lang="en-US" sz="1400" dirty="0" smtClean="0">
                <a:solidFill>
                  <a:srgbClr val="FF6600"/>
                </a:solidFill>
              </a:rPr>
              <a:t>3/128 </a:t>
            </a:r>
          </a:p>
          <a:p>
            <a:r>
              <a:rPr lang="en-US" sz="1400" dirty="0"/>
              <a:t>Total </a:t>
            </a:r>
            <a:r>
              <a:rPr lang="en-US" sz="1400" dirty="0" smtClean="0"/>
              <a:t>Reading =</a:t>
            </a:r>
            <a:r>
              <a:rPr lang="en-US" sz="1400" dirty="0"/>
              <a:t>	</a:t>
            </a:r>
            <a:r>
              <a:rPr lang="en-US" sz="1400" dirty="0">
                <a:solidFill>
                  <a:srgbClr val="FF6600"/>
                </a:solidFill>
              </a:rPr>
              <a:t>0	</a:t>
            </a:r>
            <a:r>
              <a:rPr lang="en-US" sz="1400" dirty="0" smtClean="0"/>
              <a:t>+</a:t>
            </a:r>
            <a:r>
              <a:rPr lang="en-US" sz="1400" dirty="0"/>
              <a:t> </a:t>
            </a:r>
            <a:r>
              <a:rPr lang="en-US" sz="1400" dirty="0" smtClean="0"/>
              <a:t>         13/16 or</a:t>
            </a:r>
            <a:r>
              <a:rPr lang="en-US" sz="1400" dirty="0" smtClean="0">
                <a:solidFill>
                  <a:srgbClr val="FF6600"/>
                </a:solidFill>
              </a:rPr>
              <a:t> 104/128</a:t>
            </a:r>
            <a:r>
              <a:rPr lang="en-US" sz="1400" dirty="0">
                <a:solidFill>
                  <a:srgbClr val="FF6600"/>
                </a:solidFill>
              </a:rPr>
              <a:t>	</a:t>
            </a:r>
            <a:r>
              <a:rPr lang="en-US" sz="1400" dirty="0"/>
              <a:t>+	</a:t>
            </a:r>
            <a:r>
              <a:rPr lang="en-US" sz="1400" dirty="0">
                <a:solidFill>
                  <a:srgbClr val="FF6600"/>
                </a:solidFill>
              </a:rPr>
              <a:t> 3/128 </a:t>
            </a:r>
            <a:endParaRPr lang="en-US" sz="1400" dirty="0"/>
          </a:p>
          <a:p>
            <a:r>
              <a:rPr lang="en-US" sz="1400" dirty="0" smtClean="0"/>
              <a:t>Convert 13/16 to the same denominator as Vernier reading</a:t>
            </a:r>
            <a:r>
              <a:rPr lang="mr-IN" sz="1400" dirty="0" smtClean="0"/>
              <a:t>…</a:t>
            </a:r>
            <a:r>
              <a:rPr lang="en-US" sz="1400" dirty="0" smtClean="0"/>
              <a:t>1/128</a:t>
            </a:r>
            <a:r>
              <a:rPr lang="en-US" sz="1400" baseline="30000" dirty="0" smtClean="0"/>
              <a:t>th</a:t>
            </a:r>
            <a:r>
              <a:rPr lang="en-US" sz="1400" dirty="0" smtClean="0"/>
              <a:t> of an inch</a:t>
            </a:r>
          </a:p>
          <a:p>
            <a:r>
              <a:rPr lang="en-US" sz="1400" dirty="0"/>
              <a:t>Total Reading =	</a:t>
            </a:r>
            <a:r>
              <a:rPr lang="en-US" sz="1400" dirty="0">
                <a:solidFill>
                  <a:srgbClr val="FF6600"/>
                </a:solidFill>
              </a:rPr>
              <a:t>0	</a:t>
            </a:r>
            <a:r>
              <a:rPr lang="en-US" sz="1400" dirty="0" smtClean="0"/>
              <a:t>+	</a:t>
            </a:r>
            <a:r>
              <a:rPr lang="en-US" sz="1400" dirty="0" smtClean="0">
                <a:solidFill>
                  <a:srgbClr val="FF6600"/>
                </a:solidFill>
              </a:rPr>
              <a:t>104/128	</a:t>
            </a:r>
            <a:r>
              <a:rPr lang="en-US" sz="1400" dirty="0" smtClean="0"/>
              <a:t>+	</a:t>
            </a:r>
            <a:r>
              <a:rPr lang="en-US" sz="1400" dirty="0" smtClean="0">
                <a:solidFill>
                  <a:srgbClr val="FF6600"/>
                </a:solidFill>
              </a:rPr>
              <a:t>3/128	=  107/128 </a:t>
            </a:r>
            <a:endParaRPr lang="en-US" sz="1400" dirty="0"/>
          </a:p>
        </p:txBody>
      </p:sp>
      <p:sp>
        <p:nvSpPr>
          <p:cNvPr id="5" name="Title 3"/>
          <p:cNvSpPr txBox="1">
            <a:spLocks/>
          </p:cNvSpPr>
          <p:nvPr/>
        </p:nvSpPr>
        <p:spPr>
          <a:xfrm>
            <a:off x="537882" y="5823252"/>
            <a:ext cx="7480357" cy="551591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dirty="0" smtClean="0"/>
              <a:t>Reading: 0/128,  1/128,  2/128,  </a:t>
            </a:r>
            <a:r>
              <a:rPr lang="en-US" sz="1800" dirty="0" smtClean="0">
                <a:solidFill>
                  <a:schemeClr val="accent1"/>
                </a:solidFill>
              </a:rPr>
              <a:t>3/128</a:t>
            </a:r>
            <a:r>
              <a:rPr lang="en-US" sz="1800" dirty="0" smtClean="0"/>
              <a:t>,  4/128</a:t>
            </a:r>
            <a:r>
              <a:rPr lang="mr-IN" sz="1800" dirty="0" smtClean="0"/>
              <a:t>…</a:t>
            </a:r>
            <a:r>
              <a:rPr lang="en-US" sz="1800" dirty="0" err="1" smtClean="0"/>
              <a:t>etc</a:t>
            </a:r>
            <a:endParaRPr lang="en-US" sz="1800" dirty="0"/>
          </a:p>
        </p:txBody>
      </p:sp>
      <p:cxnSp>
        <p:nvCxnSpPr>
          <p:cNvPr id="22" name="Straight Arrow Connector 21"/>
          <p:cNvCxnSpPr/>
          <p:nvPr/>
        </p:nvCxnSpPr>
        <p:spPr>
          <a:xfrm flipH="1" flipV="1">
            <a:off x="4879129" y="3200400"/>
            <a:ext cx="96283" cy="286871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4879129" y="2768849"/>
            <a:ext cx="0" cy="29503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5148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Used to measure the internal size of an object.</a:t>
            </a:r>
            <a:endParaRPr lang="en-US" dirty="0"/>
          </a:p>
        </p:txBody>
      </p:sp>
      <p:pic>
        <p:nvPicPr>
          <p:cNvPr id="7" name="Picture Placeholder 6" descr="1024px-InsideCalipers.jpg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4" r="854"/>
          <a:stretch>
            <a:fillRect/>
          </a:stretch>
        </p:blipFill>
        <p:spPr/>
      </p:pic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Types of Calipers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Inside Caliper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9576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Used to measure the external size of an object.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Types of Calipers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Inside Caliper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Outside Caliper</a:t>
            </a:r>
            <a:endParaRPr lang="en-US" dirty="0"/>
          </a:p>
        </p:txBody>
      </p:sp>
      <p:pic>
        <p:nvPicPr>
          <p:cNvPr id="3" name="Picture Placeholder 2" descr="1024px-OutsideCalipers.jpg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" r="25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043110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00375" y="4574276"/>
            <a:ext cx="5867400" cy="167412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Used to measure with very high accuracy and precision. Uses a Vernier scale to measure external width, internal width and the depth of an object.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Types of Calipers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Inside Caliper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Outside Caliper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Vernier Caliper</a:t>
            </a:r>
            <a:endParaRPr lang="en-US" dirty="0"/>
          </a:p>
        </p:txBody>
      </p:sp>
      <p:pic>
        <p:nvPicPr>
          <p:cNvPr id="8" name="Picture Placeholder 7" descr="532119_1398020015.jpg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0741" b="-7074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732534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00375" y="4574276"/>
            <a:ext cx="5867400" cy="167412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Used to measure with very high accuracy and precision. Uses a dial scale to measure external width, internal width and the depth of an object.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Types of Calipers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Inside Caliper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Outside Caliper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Vernier Caliper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Dial Caliper</a:t>
            </a:r>
            <a:endParaRPr lang="en-US" dirty="0"/>
          </a:p>
        </p:txBody>
      </p:sp>
      <p:pic>
        <p:nvPicPr>
          <p:cNvPr id="3" name="Picture Placeholder 2" descr="1280px-Dial_calipers.jpg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2977" b="-5297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13807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480.2983.jpg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872" b="-3872"/>
          <a:stretch>
            <a:fillRect/>
          </a:stretch>
        </p:blipFill>
        <p:spPr/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00375" y="4574276"/>
            <a:ext cx="5867400" cy="167412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Used to measure with very high accuracy and precision. Uses a digital scale to measure external width, internal width and the depth of an object.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Types of Calipers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Inside Caliper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Outside Caliper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Vernier Caliper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Dial Caliper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Digital Caliper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1378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sz="quarter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90" b="21712"/>
          <a:stretch/>
        </p:blipFill>
        <p:spPr>
          <a:xfrm>
            <a:off x="301753" y="1706071"/>
            <a:ext cx="8534400" cy="3129965"/>
          </a:xfrm>
        </p:spPr>
      </p:pic>
      <p:sp>
        <p:nvSpPr>
          <p:cNvPr id="9" name="Title 3"/>
          <p:cNvSpPr txBox="1">
            <a:spLocks/>
          </p:cNvSpPr>
          <p:nvPr/>
        </p:nvSpPr>
        <p:spPr>
          <a:xfrm>
            <a:off x="500341" y="4482019"/>
            <a:ext cx="2180962" cy="366909"/>
          </a:xfrm>
          <a:prstGeom prst="rect">
            <a:avLst/>
          </a:prstGeom>
        </p:spPr>
        <p:txBody>
          <a:bodyPr vert="horz" anchor="b">
            <a:normAutofit fontScale="52500" lnSpcReduction="20000"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Outside Large Jaws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Vernier Caliper</a:t>
            </a:r>
            <a:endParaRPr lang="en-US" dirty="0"/>
          </a:p>
        </p:txBody>
      </p:sp>
      <p:sp>
        <p:nvSpPr>
          <p:cNvPr id="7" name="Title 3"/>
          <p:cNvSpPr txBox="1">
            <a:spLocks/>
          </p:cNvSpPr>
          <p:nvPr/>
        </p:nvSpPr>
        <p:spPr>
          <a:xfrm>
            <a:off x="436193" y="1154480"/>
            <a:ext cx="2180962" cy="551591"/>
          </a:xfrm>
          <a:prstGeom prst="rect">
            <a:avLst/>
          </a:prstGeom>
        </p:spPr>
        <p:txBody>
          <a:bodyPr vert="horz" anchor="b">
            <a:normAutofit fontScale="52500" lnSpcReduction="20000"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Inside Small Jaws</a:t>
            </a:r>
            <a:endParaRPr lang="en-US" dirty="0"/>
          </a:p>
        </p:txBody>
      </p:sp>
      <p:sp>
        <p:nvSpPr>
          <p:cNvPr id="8" name="Title 3"/>
          <p:cNvSpPr txBox="1">
            <a:spLocks/>
          </p:cNvSpPr>
          <p:nvPr/>
        </p:nvSpPr>
        <p:spPr>
          <a:xfrm>
            <a:off x="301752" y="4836036"/>
            <a:ext cx="8503919" cy="1564978"/>
          </a:xfrm>
          <a:prstGeom prst="rect">
            <a:avLst/>
          </a:prstGeom>
        </p:spPr>
        <p:txBody>
          <a:bodyPr vert="horz" anchor="t">
            <a:normAutofit fontScale="90000" lnSpcReduction="10000"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900" dirty="0" smtClean="0">
                <a:solidFill>
                  <a:srgbClr val="FF6600"/>
                </a:solidFill>
              </a:rPr>
              <a:t>Outside Large Jaws: </a:t>
            </a:r>
            <a:r>
              <a:rPr lang="en-US" sz="1900" dirty="0" smtClean="0"/>
              <a:t>used to measure external width of an object.</a:t>
            </a:r>
          </a:p>
          <a:p>
            <a:pPr algn="l"/>
            <a:r>
              <a:rPr lang="en-US" sz="1900" dirty="0">
                <a:solidFill>
                  <a:srgbClr val="FF6600"/>
                </a:solidFill>
              </a:rPr>
              <a:t>Inside Small Jaws: </a:t>
            </a:r>
            <a:r>
              <a:rPr lang="en-US" sz="1900" dirty="0"/>
              <a:t>used to measure internal width of an object</a:t>
            </a:r>
            <a:r>
              <a:rPr lang="en-US" sz="1900" dirty="0" smtClean="0"/>
              <a:t>.</a:t>
            </a:r>
          </a:p>
          <a:p>
            <a:pPr algn="l"/>
            <a:r>
              <a:rPr lang="en-US" sz="1900" dirty="0" smtClean="0">
                <a:solidFill>
                  <a:srgbClr val="FF6600"/>
                </a:solidFill>
              </a:rPr>
              <a:t>Depth Probe: </a:t>
            </a:r>
            <a:r>
              <a:rPr lang="en-US" sz="1900" dirty="0" smtClean="0"/>
              <a:t>used to measure depths of an object or hole.</a:t>
            </a:r>
          </a:p>
          <a:p>
            <a:pPr algn="l"/>
            <a:r>
              <a:rPr lang="en-US" sz="1900" dirty="0" smtClean="0">
                <a:solidFill>
                  <a:srgbClr val="FF6600"/>
                </a:solidFill>
              </a:rPr>
              <a:t>Main Scale: </a:t>
            </a:r>
            <a:r>
              <a:rPr lang="en-US" sz="1900" dirty="0" smtClean="0"/>
              <a:t>scale marked every mm and inch fractions</a:t>
            </a:r>
          </a:p>
          <a:p>
            <a:pPr algn="l"/>
            <a:r>
              <a:rPr lang="en-US" sz="1900" dirty="0" smtClean="0">
                <a:solidFill>
                  <a:srgbClr val="FF6600"/>
                </a:solidFill>
              </a:rPr>
              <a:t>Vernier Scale: </a:t>
            </a:r>
            <a:r>
              <a:rPr lang="en-US" sz="1900" dirty="0" smtClean="0"/>
              <a:t>gives measurements to 0.05mm or better and measurements in a </a:t>
            </a:r>
          </a:p>
          <a:p>
            <a:pPr algn="l"/>
            <a:r>
              <a:rPr lang="en-US" sz="1900" dirty="0"/>
              <a:t>	</a:t>
            </a:r>
            <a:r>
              <a:rPr lang="en-US" sz="1900" dirty="0" smtClean="0"/>
              <a:t>		fraction of an inch.</a:t>
            </a:r>
            <a:endParaRPr lang="en-US" sz="1900" dirty="0"/>
          </a:p>
          <a:p>
            <a:pPr algn="l"/>
            <a:endParaRPr lang="en-US" sz="2100" dirty="0" smtClean="0"/>
          </a:p>
          <a:p>
            <a:pPr algn="l"/>
            <a:endParaRPr lang="en-US" dirty="0"/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6974373" y="1274811"/>
            <a:ext cx="1861779" cy="431260"/>
          </a:xfrm>
          <a:prstGeom prst="rect">
            <a:avLst/>
          </a:prstGeom>
        </p:spPr>
        <p:txBody>
          <a:bodyPr vert="horz" anchor="b">
            <a:normAutofit fontScale="97500"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700" dirty="0" smtClean="0"/>
              <a:t>Depth Probe</a:t>
            </a:r>
            <a:endParaRPr lang="en-US" sz="1700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820874" y="4175411"/>
            <a:ext cx="2180962" cy="551591"/>
          </a:xfrm>
          <a:prstGeom prst="rect">
            <a:avLst/>
          </a:prstGeom>
        </p:spPr>
        <p:txBody>
          <a:bodyPr vert="horz" anchor="b">
            <a:normAutofit fontScale="97500"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700" dirty="0" smtClean="0"/>
              <a:t>Metric Vernier </a:t>
            </a:r>
            <a:r>
              <a:rPr lang="en-US" sz="1700" dirty="0" smtClean="0"/>
              <a:t>Scale</a:t>
            </a:r>
            <a:endParaRPr lang="en-US" sz="1700" dirty="0"/>
          </a:p>
        </p:txBody>
      </p:sp>
      <p:sp>
        <p:nvSpPr>
          <p:cNvPr id="12" name="Title 3"/>
          <p:cNvSpPr txBox="1">
            <a:spLocks/>
          </p:cNvSpPr>
          <p:nvPr/>
        </p:nvSpPr>
        <p:spPr>
          <a:xfrm>
            <a:off x="4793411" y="4175411"/>
            <a:ext cx="2180962" cy="551591"/>
          </a:xfrm>
          <a:prstGeom prst="rect">
            <a:avLst/>
          </a:prstGeom>
        </p:spPr>
        <p:txBody>
          <a:bodyPr vert="horz" anchor="b">
            <a:normAutofit fontScale="97500"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700" dirty="0" smtClean="0"/>
              <a:t>Main Scale</a:t>
            </a:r>
            <a:endParaRPr lang="en-US" sz="1700" dirty="0"/>
          </a:p>
        </p:txBody>
      </p:sp>
      <p:sp>
        <p:nvSpPr>
          <p:cNvPr id="14" name="Title 3"/>
          <p:cNvSpPr txBox="1">
            <a:spLocks/>
          </p:cNvSpPr>
          <p:nvPr/>
        </p:nvSpPr>
        <p:spPr>
          <a:xfrm>
            <a:off x="2471330" y="1154480"/>
            <a:ext cx="2180962" cy="551591"/>
          </a:xfrm>
          <a:prstGeom prst="rect">
            <a:avLst/>
          </a:prstGeom>
        </p:spPr>
        <p:txBody>
          <a:bodyPr vert="horz" anchor="b">
            <a:normAutofit fontScale="90000"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700" dirty="0" smtClean="0"/>
              <a:t>Imperial </a:t>
            </a:r>
            <a:r>
              <a:rPr lang="en-US" sz="1700" dirty="0" smtClean="0"/>
              <a:t>Vernier Scale</a:t>
            </a:r>
            <a:endParaRPr lang="en-US" sz="1700" dirty="0"/>
          </a:p>
        </p:txBody>
      </p:sp>
      <p:cxnSp>
        <p:nvCxnSpPr>
          <p:cNvPr id="16" name="Straight Arrow Connector 15"/>
          <p:cNvCxnSpPr/>
          <p:nvPr/>
        </p:nvCxnSpPr>
        <p:spPr>
          <a:xfrm flipH="1">
            <a:off x="3169920" y="1667598"/>
            <a:ext cx="160967" cy="94283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 flipV="1">
            <a:off x="2991713" y="3243872"/>
            <a:ext cx="677433" cy="120733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8172189" y="1667598"/>
            <a:ext cx="160840" cy="100056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H="1" flipV="1">
            <a:off x="5225143" y="3155430"/>
            <a:ext cx="483843" cy="129577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H="1" flipV="1">
            <a:off x="1132115" y="4263938"/>
            <a:ext cx="431496" cy="18727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V="1">
            <a:off x="1563611" y="4263938"/>
            <a:ext cx="404526" cy="18726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H="1">
            <a:off x="1132115" y="1667598"/>
            <a:ext cx="322216" cy="25655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1454331" y="1667598"/>
            <a:ext cx="348343" cy="25655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5138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7" grpId="0"/>
      <p:bldP spid="10" grpId="0"/>
      <p:bldP spid="11" grpId="0"/>
      <p:bldP spid="12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Vernier Caliper: External Measurement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5712" y="1657683"/>
            <a:ext cx="6096000" cy="4572000"/>
          </a:xfrm>
        </p:spPr>
      </p:pic>
    </p:spTree>
    <p:extLst>
      <p:ext uri="{BB962C8B-B14F-4D97-AF65-F5344CB8AC3E}">
        <p14:creationId xmlns:p14="http://schemas.microsoft.com/office/powerpoint/2010/main" val="3380630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华文新魏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Civic.thmx</Template>
  <TotalTime>330</TotalTime>
  <Words>657</Words>
  <Application>Microsoft Macintosh PowerPoint</Application>
  <PresentationFormat>On-screen Show (4:3)</PresentationFormat>
  <Paragraphs>98</Paragraphs>
  <Slides>23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Calibri</vt:lpstr>
      <vt:lpstr>Georgia</vt:lpstr>
      <vt:lpstr>Mangal</vt:lpstr>
      <vt:lpstr>Wingdings</vt:lpstr>
      <vt:lpstr>Wingdings 2</vt:lpstr>
      <vt:lpstr>Arial</vt:lpstr>
      <vt:lpstr>Civic</vt:lpstr>
      <vt:lpstr>Precise Measurements</vt:lpstr>
      <vt:lpstr>Calipers</vt:lpstr>
      <vt:lpstr>Used to measure the internal size of an object.</vt:lpstr>
      <vt:lpstr>Used to measure the external size of an object.</vt:lpstr>
      <vt:lpstr>Used to measure with very high accuracy and precision. Uses a Vernier scale to measure external width, internal width and the depth of an object.</vt:lpstr>
      <vt:lpstr>Used to measure with very high accuracy and precision. Uses a dial scale to measure external width, internal width and the depth of an object.</vt:lpstr>
      <vt:lpstr>Used to measure with very high accuracy and precision. Uses a digital scale to measure external width, internal width and the depth of an object.</vt:lpstr>
      <vt:lpstr>Vernier Caliper</vt:lpstr>
      <vt:lpstr>Vernier Caliper: External Measurement</vt:lpstr>
      <vt:lpstr>Vernier Caliper: Internal Measurement</vt:lpstr>
      <vt:lpstr>Vernier Caliper: Depth Measurement</vt:lpstr>
      <vt:lpstr>Measuring for Vernier Caliper</vt:lpstr>
      <vt:lpstr>Measuring for Vernier Caliper: Metric</vt:lpstr>
      <vt:lpstr>Measuring for Vernier Caliper: Metric</vt:lpstr>
      <vt:lpstr>Measuring for Vernier Caliper: Metric</vt:lpstr>
      <vt:lpstr>Measuring for Vernier Caliper: Metric</vt:lpstr>
      <vt:lpstr>Measuring for Vernier Caliper</vt:lpstr>
      <vt:lpstr>Measuring for Vernier Caliper: Imperial</vt:lpstr>
      <vt:lpstr>Measuring for Vernier Caliper: Imperial</vt:lpstr>
      <vt:lpstr>Measuring for Vernier Caliper: Imperial</vt:lpstr>
      <vt:lpstr>Measuring for Vernier Caliper: Imperial</vt:lpstr>
      <vt:lpstr>Measuring for Vernier Caliper: Imperial</vt:lpstr>
      <vt:lpstr>Measuring for Vernier Caliper: Imperial</vt:lpstr>
    </vt:vector>
  </TitlesOfParts>
  <Company/>
  <LinksUpToDate>false</LinksUpToDate>
  <SharedDoc>false</SharedDoc>
  <HyperlinksChanged>false</HyperlinksChanged>
  <AppVersion>15.0038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Precise Measurements</dc:title>
  <dc:creator>Brian Acquesta</dc:creator>
  <cp:lastModifiedBy>Acquesta, Brian C</cp:lastModifiedBy>
  <cp:revision>20</cp:revision>
  <dcterms:created xsi:type="dcterms:W3CDTF">2015-09-22T12:38:35Z</dcterms:created>
  <dcterms:modified xsi:type="dcterms:W3CDTF">2017-10-07T16:21:55Z</dcterms:modified>
</cp:coreProperties>
</file>