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2" r:id="rId12"/>
    <p:sldId id="274" r:id="rId13"/>
    <p:sldId id="264" r:id="rId14"/>
    <p:sldId id="265" r:id="rId15"/>
    <p:sldId id="266" r:id="rId16"/>
    <p:sldId id="267" r:id="rId17"/>
    <p:sldId id="273" r:id="rId18"/>
    <p:sldId id="275" r:id="rId19"/>
    <p:sldId id="276" r:id="rId20"/>
    <p:sldId id="281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2"/>
    <p:restoredTop sz="94704"/>
  </p:normalViewPr>
  <p:slideViewPr>
    <p:cSldViewPr snapToGrid="0" snapToObjects="1">
      <p:cViewPr>
        <p:scale>
          <a:sx n="143" d="100"/>
          <a:sy n="143" d="100"/>
        </p:scale>
        <p:origin x="42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DFABF-7988-6846-AAE1-BEB947376558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4D6EA-83F6-124B-A847-38D189D8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2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D6EA-83F6-124B-A847-38D189D805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4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D6EA-83F6-124B-A847-38D189D80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ED9D54-5919-FA4D-A286-F6420A15CFE4}" type="datetimeFigureOut">
              <a:rPr lang="en-US" smtClean="0"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61BDF5-3740-AE4A-A038-4D9B197FAE3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Vernier Calipers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Precise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Vernier Caliper: Internal Measurement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2" y="1657683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76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Vernier Caliper: Depth Measurement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2" y="1657683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958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Metric readings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 Vernier </a:t>
            </a:r>
            <a:r>
              <a:rPr lang="en-US" dirty="0" smtClean="0"/>
              <a:t>Caliper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18770" r="22692" b="50756"/>
          <a:stretch/>
        </p:blipFill>
        <p:spPr>
          <a:xfrm>
            <a:off x="332231" y="2120155"/>
            <a:ext cx="8503921" cy="394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 Vernier Caliper: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Total Reading = Main Scale Reading + Vernier Scale </a:t>
            </a:r>
            <a:r>
              <a:rPr lang="en-US" sz="1600" dirty="0" smtClean="0"/>
              <a:t>Reading</a:t>
            </a:r>
            <a:endParaRPr lang="en-US" sz="1600" dirty="0" smtClean="0"/>
          </a:p>
          <a:p>
            <a:r>
              <a:rPr lang="en-US" sz="1600" dirty="0" smtClean="0"/>
              <a:t>Read the “0” position of the Vernier Scale on the Main scale to get the rough reading.</a:t>
            </a:r>
            <a:endParaRPr lang="en-US" sz="16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15499" y="5823252"/>
            <a:ext cx="7102740" cy="5515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Reading: </a:t>
            </a:r>
            <a:r>
              <a:rPr lang="en-US" sz="1800" dirty="0" smtClean="0"/>
              <a:t>21</a:t>
            </a:r>
            <a:r>
              <a:rPr lang="en-US" sz="1800" dirty="0" smtClean="0"/>
              <a:t>mm (Just past </a:t>
            </a:r>
            <a:r>
              <a:rPr lang="en-US" sz="1800" dirty="0" smtClean="0"/>
              <a:t>21</a:t>
            </a:r>
            <a:r>
              <a:rPr lang="en-US" sz="1800" dirty="0" smtClean="0"/>
              <a:t>mm</a:t>
            </a:r>
            <a:r>
              <a:rPr lang="en-US" sz="1800" dirty="0" smtClean="0"/>
              <a:t>, but not </a:t>
            </a:r>
            <a:r>
              <a:rPr lang="en-US" sz="1800" dirty="0" smtClean="0"/>
              <a:t>lined </a:t>
            </a:r>
            <a:r>
              <a:rPr lang="en-US" sz="1800" dirty="0" smtClean="0"/>
              <a:t>up with </a:t>
            </a:r>
            <a:r>
              <a:rPr lang="en-US" sz="1800" dirty="0" smtClean="0"/>
              <a:t>22mm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03986" y="4509247"/>
            <a:ext cx="2037708" cy="1589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3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18770" r="22692" b="50756"/>
          <a:stretch/>
        </p:blipFill>
        <p:spPr>
          <a:xfrm>
            <a:off x="332231" y="2120155"/>
            <a:ext cx="8503921" cy="394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for Vernier Caliper: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Total Reading =                  </a:t>
            </a:r>
            <a:r>
              <a:rPr lang="en-US" sz="1600" dirty="0" smtClean="0">
                <a:solidFill>
                  <a:srgbClr val="FF6600"/>
                </a:solidFill>
              </a:rPr>
              <a:t>21</a:t>
            </a:r>
            <a:r>
              <a:rPr lang="en-US" sz="1600" dirty="0" smtClean="0"/>
              <a:t>                </a:t>
            </a:r>
            <a:r>
              <a:rPr lang="en-US" sz="1600" dirty="0" smtClean="0"/>
              <a:t>+ Vernier Scale </a:t>
            </a:r>
            <a:r>
              <a:rPr lang="en-US" sz="1600" dirty="0" smtClean="0"/>
              <a:t>Reading</a:t>
            </a:r>
          </a:p>
          <a:p>
            <a:r>
              <a:rPr lang="en-US" sz="1600" dirty="0" smtClean="0"/>
              <a:t>Read </a:t>
            </a:r>
            <a:r>
              <a:rPr lang="en-US" sz="1600" dirty="0" smtClean="0"/>
              <a:t>the Vernier scale. Pick the measurement that “lines up” the best to the main scale.</a:t>
            </a:r>
            <a:endParaRPr lang="en-US" sz="16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90165" y="5838221"/>
            <a:ext cx="5433787" cy="5515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/>
              <a:t>Vernier Scale</a:t>
            </a:r>
            <a:r>
              <a:rPr lang="en-US" sz="1800" smtClean="0"/>
              <a:t>:   </a:t>
            </a:r>
            <a:r>
              <a:rPr lang="en-US" sz="1800" smtClean="0"/>
              <a:t>0.0   0.1   0.2   0.3   0.4   0.5</a:t>
            </a:r>
            <a:r>
              <a:rPr lang="en-US" sz="1800" dirty="0" smtClean="0"/>
              <a:t>….</a:t>
            </a:r>
            <a:r>
              <a:rPr lang="en-US" sz="1800" dirty="0" err="1" smtClean="0"/>
              <a:t>etc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230084" y="4738255"/>
            <a:ext cx="169148" cy="1360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552535" y="4738255"/>
            <a:ext cx="252282" cy="1375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712473" y="4738255"/>
            <a:ext cx="540845" cy="13308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835297" y="4738255"/>
            <a:ext cx="929288" cy="1360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033356" y="4867102"/>
            <a:ext cx="1053680" cy="12469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37182" y="4867102"/>
            <a:ext cx="362422" cy="1267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18770" r="22692" b="50756"/>
          <a:stretch/>
        </p:blipFill>
        <p:spPr>
          <a:xfrm>
            <a:off x="332231" y="2120155"/>
            <a:ext cx="8503921" cy="394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for Vernier Caliper: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1" y="1527048"/>
            <a:ext cx="8795656" cy="4572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Total Reading =                  </a:t>
            </a:r>
            <a:r>
              <a:rPr lang="en-US" sz="1600" dirty="0" smtClean="0">
                <a:solidFill>
                  <a:srgbClr val="FF6600"/>
                </a:solidFill>
              </a:rPr>
              <a:t>21</a:t>
            </a:r>
            <a:r>
              <a:rPr lang="en-US" sz="1600" dirty="0" smtClean="0"/>
              <a:t>                </a:t>
            </a:r>
            <a:r>
              <a:rPr lang="en-US" sz="1600" dirty="0" smtClean="0"/>
              <a:t>+ Vernier Scale </a:t>
            </a:r>
            <a:r>
              <a:rPr lang="en-US" sz="1600" dirty="0" smtClean="0"/>
              <a:t>Reading</a:t>
            </a:r>
          </a:p>
          <a:p>
            <a:r>
              <a:rPr lang="en-US" sz="1600" dirty="0" smtClean="0"/>
              <a:t>Read </a:t>
            </a:r>
            <a:r>
              <a:rPr lang="en-US" sz="1600" dirty="0" smtClean="0"/>
              <a:t>the Vernier scale. Pick the first measurement that “lines up” the best to the main scale.</a:t>
            </a:r>
            <a:endParaRPr lang="en-US" sz="16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15499" y="5823252"/>
            <a:ext cx="7102740" cy="5515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Reading: </a:t>
            </a:r>
            <a:r>
              <a:rPr lang="en-US" sz="1800" dirty="0" smtClean="0"/>
              <a:t>0.</a:t>
            </a:r>
            <a:r>
              <a:rPr lang="en-US" sz="1800" dirty="0" smtClean="0"/>
              <a:t>3</a:t>
            </a:r>
            <a:r>
              <a:rPr lang="en-US" sz="1800" dirty="0" smtClean="0"/>
              <a:t>mm</a:t>
            </a:r>
            <a:endParaRPr lang="en-US" sz="18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717765" y="4769224"/>
            <a:ext cx="235537" cy="1329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90870" y="4328618"/>
            <a:ext cx="0" cy="2950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for Vernier Caliper: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Total Reading =                  </a:t>
            </a:r>
            <a:r>
              <a:rPr lang="en-US" sz="1600" dirty="0" smtClean="0">
                <a:solidFill>
                  <a:srgbClr val="FF6600"/>
                </a:solidFill>
              </a:rPr>
              <a:t>21</a:t>
            </a:r>
            <a:r>
              <a:rPr lang="en-US" sz="1600" dirty="0" smtClean="0"/>
              <a:t>                </a:t>
            </a:r>
            <a:r>
              <a:rPr lang="en-US" sz="1600" dirty="0" smtClean="0"/>
              <a:t>+                    </a:t>
            </a:r>
            <a:r>
              <a:rPr lang="en-US" sz="1600" dirty="0" smtClean="0">
                <a:solidFill>
                  <a:srgbClr val="FF6600"/>
                </a:solidFill>
              </a:rPr>
              <a:t>0.3             </a:t>
            </a:r>
            <a:r>
              <a:rPr lang="en-US" sz="1600" dirty="0" smtClean="0">
                <a:solidFill>
                  <a:srgbClr val="FF6600"/>
                </a:solidFill>
              </a:rPr>
              <a:t>=      </a:t>
            </a:r>
            <a:r>
              <a:rPr lang="en-US" sz="1600" dirty="0" smtClean="0">
                <a:solidFill>
                  <a:srgbClr val="FF6600"/>
                </a:solidFill>
              </a:rPr>
              <a:t>21.3</a:t>
            </a:r>
            <a:r>
              <a:rPr lang="en-US" sz="1600" dirty="0" smtClean="0">
                <a:solidFill>
                  <a:srgbClr val="FF6600"/>
                </a:solidFill>
              </a:rPr>
              <a:t>mm</a:t>
            </a:r>
            <a:endParaRPr lang="en-US" sz="1600" dirty="0" smtClean="0"/>
          </a:p>
          <a:p>
            <a:r>
              <a:rPr lang="en-US" sz="1600" dirty="0" smtClean="0"/>
              <a:t>Add the main scale reading to the Vernier scale reading to get the total reading.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18770" r="22692" b="50756"/>
          <a:stretch/>
        </p:blipFill>
        <p:spPr>
          <a:xfrm>
            <a:off x="332231" y="2120155"/>
            <a:ext cx="8503921" cy="39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Imperial readings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 Vernier </a:t>
            </a:r>
            <a:r>
              <a:rPr lang="en-US" dirty="0" smtClean="0"/>
              <a:t>Caliper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18770" r="22692" b="50756"/>
          <a:stretch/>
        </p:blipFill>
        <p:spPr>
          <a:xfrm>
            <a:off x="332231" y="2120155"/>
            <a:ext cx="8503921" cy="394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 Vernier Caliper: </a:t>
            </a:r>
            <a:r>
              <a:rPr lang="en-US" dirty="0" smtClean="0"/>
              <a:t>Imperial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Total Reading = Main Scale </a:t>
            </a:r>
            <a:r>
              <a:rPr lang="en-US" sz="1400" dirty="0" smtClean="0"/>
              <a:t>Whole Reading + Main Scale Sub Reading</a:t>
            </a:r>
            <a:r>
              <a:rPr lang="en-US" sz="1400" dirty="0" smtClean="0"/>
              <a:t> </a:t>
            </a:r>
            <a:r>
              <a:rPr lang="en-US" sz="1400" dirty="0" smtClean="0"/>
              <a:t>+ Vernier Scale </a:t>
            </a:r>
            <a:r>
              <a:rPr lang="en-US" sz="1400" dirty="0" smtClean="0"/>
              <a:t>Reading</a:t>
            </a:r>
            <a:endParaRPr lang="en-US" sz="1400" dirty="0" smtClean="0"/>
          </a:p>
          <a:p>
            <a:r>
              <a:rPr lang="en-US" sz="1400" dirty="0" smtClean="0"/>
              <a:t>Read the “0” position of the Vernier Scale on the Main scale to get the </a:t>
            </a:r>
            <a:r>
              <a:rPr lang="en-US" sz="1400" dirty="0" smtClean="0"/>
              <a:t>whole reading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915499" y="5823252"/>
            <a:ext cx="7102740" cy="5515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Reading: </a:t>
            </a:r>
            <a:r>
              <a:rPr lang="en-US" sz="1800" dirty="0" smtClean="0"/>
              <a:t>Under 1 inch. Main Scale Whole Reading = </a:t>
            </a:r>
            <a:r>
              <a:rPr lang="en-US" sz="1800" dirty="0" smtClean="0">
                <a:solidFill>
                  <a:schemeClr val="accent1"/>
                </a:solidFill>
              </a:rPr>
              <a:t>0 inches.</a:t>
            </a:r>
            <a:endParaRPr lang="en-US" sz="1800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03986" y="3684494"/>
            <a:ext cx="2602485" cy="24145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68824" y="2120155"/>
            <a:ext cx="2572870" cy="551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5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18770" r="22692" b="50756"/>
          <a:stretch/>
        </p:blipFill>
        <p:spPr>
          <a:xfrm>
            <a:off x="332231" y="2120155"/>
            <a:ext cx="8503921" cy="394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 Vernier Caliper: </a:t>
            </a:r>
            <a:r>
              <a:rPr lang="en-US" dirty="0" smtClean="0"/>
              <a:t>Imperial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Total </a:t>
            </a:r>
            <a:r>
              <a:rPr lang="en-US" sz="1400" dirty="0" smtClean="0"/>
              <a:t>Reading </a:t>
            </a:r>
            <a:r>
              <a:rPr lang="en-US" sz="1400" dirty="0" smtClean="0"/>
              <a:t>=	</a:t>
            </a:r>
            <a:r>
              <a:rPr lang="en-US" sz="1400" dirty="0" smtClean="0">
                <a:solidFill>
                  <a:srgbClr val="FF6600"/>
                </a:solidFill>
              </a:rPr>
              <a:t>0	</a:t>
            </a:r>
            <a:r>
              <a:rPr lang="en-US" sz="1400" dirty="0" smtClean="0"/>
              <a:t>+ Main Scale Sub Reading</a:t>
            </a:r>
            <a:r>
              <a:rPr lang="en-US" sz="1400" dirty="0" smtClean="0"/>
              <a:t> </a:t>
            </a:r>
            <a:r>
              <a:rPr lang="en-US" sz="1400" dirty="0" smtClean="0"/>
              <a:t>+ Vernier Scale </a:t>
            </a:r>
            <a:r>
              <a:rPr lang="en-US" sz="1400" dirty="0" smtClean="0"/>
              <a:t>Reading</a:t>
            </a:r>
            <a:endParaRPr lang="en-US" sz="1400" dirty="0" smtClean="0"/>
          </a:p>
          <a:p>
            <a:r>
              <a:rPr lang="en-US" sz="1400" dirty="0" smtClean="0"/>
              <a:t>Read the “0” position of the Vernier Scale on the Main scale to get the </a:t>
            </a:r>
            <a:r>
              <a:rPr lang="en-US" sz="1400" dirty="0" smtClean="0"/>
              <a:t>sub reading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32232" y="5823252"/>
            <a:ext cx="8473440" cy="5515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Reading</a:t>
            </a:r>
            <a:r>
              <a:rPr lang="en-US" sz="1800" smtClean="0"/>
              <a:t>: </a:t>
            </a:r>
            <a:r>
              <a:rPr lang="en-US" sz="1800" smtClean="0"/>
              <a:t>12/16,  </a:t>
            </a:r>
            <a:r>
              <a:rPr lang="en-US" sz="1800" smtClean="0"/>
              <a:t>13/16</a:t>
            </a:r>
            <a:r>
              <a:rPr lang="en-US" sz="1800" dirty="0" smtClean="0"/>
              <a:t>,  14/16,  15/16,  16/16.   Past </a:t>
            </a:r>
            <a:r>
              <a:rPr lang="en-US" sz="1800" dirty="0" smtClean="0">
                <a:solidFill>
                  <a:schemeClr val="accent1"/>
                </a:solidFill>
              </a:rPr>
              <a:t>13/16</a:t>
            </a:r>
            <a:r>
              <a:rPr lang="en-US" sz="1800" dirty="0" smtClean="0"/>
              <a:t> but not quite 14/16.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34487" y="3693459"/>
            <a:ext cx="30479" cy="2375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49536" y="3272119"/>
            <a:ext cx="579300" cy="2796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52800" y="3498343"/>
            <a:ext cx="1039906" cy="2570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9765" y="3272119"/>
            <a:ext cx="1506070" cy="2796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92670" y="2090216"/>
            <a:ext cx="2543644" cy="369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53721" y="3272119"/>
            <a:ext cx="1990164" cy="2796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5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Caliper – a device used to measure the distance between two opposite sides of an object.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The earliest caliper dates back to the Greeks and Romans during the 6</a:t>
            </a:r>
            <a:r>
              <a:rPr lang="en-US" baseline="30000" dirty="0" smtClean="0"/>
              <a:t>th</a:t>
            </a:r>
            <a:r>
              <a:rPr lang="en-US" dirty="0" smtClean="0"/>
              <a:t> century BC.</a:t>
            </a:r>
          </a:p>
          <a:p>
            <a:pPr lvl="1"/>
            <a:r>
              <a:rPr lang="en-US" dirty="0" smtClean="0"/>
              <a:t>Vernier Caliper – invented by American Joseph Brown in 1851.</a:t>
            </a:r>
          </a:p>
        </p:txBody>
      </p:sp>
      <p:pic>
        <p:nvPicPr>
          <p:cNvPr id="6" name="Picture 5" descr="vernier_calipers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00" l="3462" r="98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61" y="2391497"/>
            <a:ext cx="5842911" cy="17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18770" r="22692" b="50756"/>
          <a:stretch/>
        </p:blipFill>
        <p:spPr>
          <a:xfrm>
            <a:off x="332231" y="2120155"/>
            <a:ext cx="8503921" cy="394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 Vernier Caliper: </a:t>
            </a:r>
            <a:r>
              <a:rPr lang="en-US" dirty="0" smtClean="0"/>
              <a:t>Imperial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Total </a:t>
            </a:r>
            <a:r>
              <a:rPr lang="en-US" sz="1400" dirty="0" smtClean="0"/>
              <a:t>Reading </a:t>
            </a:r>
            <a:r>
              <a:rPr lang="en-US" sz="1400" dirty="0" smtClean="0"/>
              <a:t>=	</a:t>
            </a:r>
            <a:r>
              <a:rPr lang="en-US" sz="1400" dirty="0" smtClean="0">
                <a:solidFill>
                  <a:srgbClr val="FF6600"/>
                </a:solidFill>
              </a:rPr>
              <a:t>0	</a:t>
            </a:r>
            <a:r>
              <a:rPr lang="en-US" sz="1400" dirty="0" smtClean="0"/>
              <a:t>+	</a:t>
            </a:r>
            <a:r>
              <a:rPr lang="en-US" sz="1400" dirty="0">
                <a:solidFill>
                  <a:srgbClr val="FF6600"/>
                </a:solidFill>
              </a:rPr>
              <a:t> 13/16 </a:t>
            </a:r>
            <a:r>
              <a:rPr lang="en-US" sz="1400" dirty="0" smtClean="0">
                <a:solidFill>
                  <a:srgbClr val="FF6600"/>
                </a:solidFill>
              </a:rPr>
              <a:t>	</a:t>
            </a:r>
            <a:r>
              <a:rPr lang="en-US" sz="1400" dirty="0" smtClean="0"/>
              <a:t>+ </a:t>
            </a:r>
            <a:r>
              <a:rPr lang="en-US" sz="1400" dirty="0" smtClean="0"/>
              <a:t>Vernier Scale </a:t>
            </a:r>
            <a:r>
              <a:rPr lang="en-US" sz="1400" dirty="0" smtClean="0"/>
              <a:t>Reading</a:t>
            </a:r>
            <a:endParaRPr lang="en-US" sz="1400" dirty="0" smtClean="0"/>
          </a:p>
          <a:p>
            <a:r>
              <a:rPr lang="en-US" sz="1400" dirty="0" smtClean="0"/>
              <a:t>Read the “0” position of the Vernier Scale on the Main scale to get the </a:t>
            </a:r>
            <a:r>
              <a:rPr lang="en-US" sz="1400" dirty="0" smtClean="0"/>
              <a:t>sub reading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32232" y="5823252"/>
            <a:ext cx="8473440" cy="5515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Reading</a:t>
            </a:r>
            <a:r>
              <a:rPr lang="en-US" sz="1800" smtClean="0"/>
              <a:t>: </a:t>
            </a:r>
            <a:r>
              <a:rPr lang="en-US" sz="1800" smtClean="0"/>
              <a:t>12/16,  </a:t>
            </a:r>
            <a:r>
              <a:rPr lang="en-US" sz="1800" smtClean="0"/>
              <a:t>13/16</a:t>
            </a:r>
            <a:r>
              <a:rPr lang="en-US" sz="1800" dirty="0" smtClean="0"/>
              <a:t>,  14/16,  15/16,  16/16.   Past </a:t>
            </a:r>
            <a:r>
              <a:rPr lang="en-US" sz="1800" dirty="0" smtClean="0">
                <a:solidFill>
                  <a:schemeClr val="accent1"/>
                </a:solidFill>
              </a:rPr>
              <a:t>13/16</a:t>
            </a:r>
            <a:r>
              <a:rPr lang="en-US" sz="1800" dirty="0" smtClean="0"/>
              <a:t> but not quite 14/16.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34487" y="3693459"/>
            <a:ext cx="30479" cy="2375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49536" y="3272119"/>
            <a:ext cx="579300" cy="2796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52800" y="3498343"/>
            <a:ext cx="1039906" cy="2570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9765" y="3272119"/>
            <a:ext cx="1506070" cy="2796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92670" y="2090216"/>
            <a:ext cx="2543644" cy="369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53721" y="3272119"/>
            <a:ext cx="1990164" cy="2796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4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18770" r="22692" b="50756"/>
          <a:stretch/>
        </p:blipFill>
        <p:spPr>
          <a:xfrm>
            <a:off x="332231" y="2120155"/>
            <a:ext cx="8503921" cy="394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 Vernier Caliper: </a:t>
            </a:r>
            <a:r>
              <a:rPr lang="en-US" dirty="0" smtClean="0"/>
              <a:t>Imperial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Total Reading </a:t>
            </a:r>
            <a:r>
              <a:rPr lang="en-US" sz="1400" dirty="0" smtClean="0"/>
              <a:t>=	</a:t>
            </a:r>
            <a:r>
              <a:rPr lang="en-US" sz="1400" dirty="0" smtClean="0">
                <a:solidFill>
                  <a:srgbClr val="FF6600"/>
                </a:solidFill>
              </a:rPr>
              <a:t>0	</a:t>
            </a:r>
            <a:r>
              <a:rPr lang="en-US" sz="1400" dirty="0" smtClean="0"/>
              <a:t>+	</a:t>
            </a:r>
            <a:r>
              <a:rPr lang="en-US" sz="1400" dirty="0" smtClean="0">
                <a:solidFill>
                  <a:srgbClr val="FF6600"/>
                </a:solidFill>
              </a:rPr>
              <a:t> 13/16 	</a:t>
            </a:r>
            <a:r>
              <a:rPr lang="en-US" sz="1400" dirty="0" smtClean="0"/>
              <a:t>+ Vernier Scale Reading</a:t>
            </a:r>
          </a:p>
          <a:p>
            <a:r>
              <a:rPr lang="en-US" sz="1400" dirty="0" smtClean="0"/>
              <a:t>Vernier scale is based on increments of 1/128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of an inch.</a:t>
            </a:r>
            <a:endParaRPr lang="en-US" sz="1400" dirty="0"/>
          </a:p>
          <a:p>
            <a:endParaRPr lang="en-US" sz="1400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01752" y="5823252"/>
            <a:ext cx="8503920" cy="5515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Reading</a:t>
            </a:r>
            <a:r>
              <a:rPr lang="en-US" sz="1800" smtClean="0"/>
              <a:t>: </a:t>
            </a:r>
            <a:r>
              <a:rPr lang="en-US" sz="1800" smtClean="0">
                <a:solidFill>
                  <a:schemeClr val="accent1"/>
                </a:solidFill>
              </a:rPr>
              <a:t>0/128</a:t>
            </a:r>
            <a:r>
              <a:rPr lang="en-US" sz="1800" smtClean="0"/>
              <a:t>,  </a:t>
            </a:r>
            <a:r>
              <a:rPr lang="en-US" sz="1800" dirty="0" smtClean="0">
                <a:solidFill>
                  <a:schemeClr val="accent1"/>
                </a:solidFill>
              </a:rPr>
              <a:t>1/128</a:t>
            </a:r>
            <a:r>
              <a:rPr lang="en-US" sz="1800" dirty="0" smtClean="0"/>
              <a:t>,  </a:t>
            </a:r>
            <a:r>
              <a:rPr lang="en-US" sz="1800" dirty="0" smtClean="0">
                <a:solidFill>
                  <a:schemeClr val="accent1"/>
                </a:solidFill>
              </a:rPr>
              <a:t>2/128</a:t>
            </a:r>
            <a:r>
              <a:rPr lang="en-US" sz="1800" dirty="0" smtClean="0"/>
              <a:t>,  </a:t>
            </a:r>
            <a:r>
              <a:rPr lang="en-US" sz="1800" dirty="0" smtClean="0">
                <a:solidFill>
                  <a:schemeClr val="accent1"/>
                </a:solidFill>
              </a:rPr>
              <a:t>3/128</a:t>
            </a:r>
            <a:r>
              <a:rPr lang="en-US" sz="1800" dirty="0" smtClean="0"/>
              <a:t>,  </a:t>
            </a:r>
            <a:r>
              <a:rPr lang="en-US" sz="1800" dirty="0" smtClean="0">
                <a:solidFill>
                  <a:schemeClr val="accent1"/>
                </a:solidFill>
              </a:rPr>
              <a:t>4/128</a:t>
            </a:r>
            <a:r>
              <a:rPr lang="en-US" sz="1800" dirty="0" smtClean="0"/>
              <a:t>,  </a:t>
            </a:r>
            <a:r>
              <a:rPr lang="en-US" sz="1800" dirty="0" smtClean="0">
                <a:solidFill>
                  <a:schemeClr val="accent1"/>
                </a:solidFill>
              </a:rPr>
              <a:t>5/128</a:t>
            </a:r>
            <a:r>
              <a:rPr lang="en-US" sz="1800" dirty="0" smtClean="0"/>
              <a:t>,  </a:t>
            </a:r>
            <a:r>
              <a:rPr lang="en-US" sz="1800" dirty="0" smtClean="0">
                <a:solidFill>
                  <a:schemeClr val="accent1"/>
                </a:solidFill>
              </a:rPr>
              <a:t>6/128</a:t>
            </a:r>
            <a:r>
              <a:rPr lang="en-US" sz="1800" dirty="0" smtClean="0"/>
              <a:t>,  </a:t>
            </a:r>
            <a:r>
              <a:rPr lang="en-US" sz="1800" dirty="0" smtClean="0">
                <a:solidFill>
                  <a:schemeClr val="accent1"/>
                </a:solidFill>
              </a:rPr>
              <a:t>7/128</a:t>
            </a:r>
            <a:r>
              <a:rPr lang="en-US" sz="1800" dirty="0" smtClean="0"/>
              <a:t>,  </a:t>
            </a:r>
            <a:r>
              <a:rPr lang="en-US" sz="1800" dirty="0" smtClean="0">
                <a:solidFill>
                  <a:schemeClr val="accent1"/>
                </a:solidFill>
              </a:rPr>
              <a:t>8/128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43276" y="2805953"/>
            <a:ext cx="45091" cy="3263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99067" y="2805953"/>
            <a:ext cx="680917" cy="3263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36475" y="2805953"/>
            <a:ext cx="1101462" cy="3263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28855" y="2805953"/>
            <a:ext cx="1684573" cy="3200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285323" y="2805953"/>
            <a:ext cx="442394" cy="3263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509440" y="2805953"/>
            <a:ext cx="972042" cy="3200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727717" y="2913620"/>
            <a:ext cx="1506801" cy="3092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020429" y="2913620"/>
            <a:ext cx="1931265" cy="3092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11679" y="2805953"/>
            <a:ext cx="2156909" cy="3263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18770" r="22692" b="50756"/>
          <a:stretch/>
        </p:blipFill>
        <p:spPr>
          <a:xfrm>
            <a:off x="332231" y="2120155"/>
            <a:ext cx="8503921" cy="3948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 Vernier Caliper: </a:t>
            </a:r>
            <a:r>
              <a:rPr lang="en-US" dirty="0" smtClean="0"/>
              <a:t>Imperial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Total Reading </a:t>
            </a:r>
            <a:r>
              <a:rPr lang="en-US" sz="1400" dirty="0" smtClean="0"/>
              <a:t>=	</a:t>
            </a:r>
            <a:r>
              <a:rPr lang="en-US" sz="1400" dirty="0" smtClean="0">
                <a:solidFill>
                  <a:srgbClr val="FF6600"/>
                </a:solidFill>
              </a:rPr>
              <a:t>0	</a:t>
            </a:r>
            <a:r>
              <a:rPr lang="en-US" sz="1400" dirty="0" smtClean="0"/>
              <a:t>+	</a:t>
            </a:r>
            <a:r>
              <a:rPr lang="en-US" sz="1400" dirty="0" smtClean="0">
                <a:solidFill>
                  <a:srgbClr val="FF6600"/>
                </a:solidFill>
              </a:rPr>
              <a:t> 13/16 	</a:t>
            </a:r>
            <a:r>
              <a:rPr lang="en-US" sz="1400" dirty="0" smtClean="0"/>
              <a:t>+	</a:t>
            </a:r>
            <a:r>
              <a:rPr lang="en-US" sz="1400" dirty="0" smtClean="0">
                <a:solidFill>
                  <a:srgbClr val="FF6600"/>
                </a:solidFill>
              </a:rPr>
              <a:t> 3/128 </a:t>
            </a:r>
          </a:p>
          <a:p>
            <a:r>
              <a:rPr lang="en-US" sz="1400" dirty="0"/>
              <a:t>Read the Vernier scale. Pick the first measurement that “lines up” the best to the main scale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7882" y="5823252"/>
            <a:ext cx="7480357" cy="5515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Reading: 0/128,  1/128,  2/128,  </a:t>
            </a:r>
            <a:r>
              <a:rPr lang="en-US" sz="1800" dirty="0" smtClean="0">
                <a:solidFill>
                  <a:schemeClr val="accent1"/>
                </a:solidFill>
              </a:rPr>
              <a:t>3/128</a:t>
            </a:r>
            <a:r>
              <a:rPr lang="en-US" sz="1800" dirty="0" smtClean="0"/>
              <a:t>,  4/128</a:t>
            </a:r>
            <a:r>
              <a:rPr lang="mr-IN" sz="1800" dirty="0" smtClean="0"/>
              <a:t>…</a:t>
            </a:r>
            <a:r>
              <a:rPr lang="en-US" sz="1800" dirty="0" err="1" smtClean="0"/>
              <a:t>etc</a:t>
            </a:r>
            <a:endParaRPr lang="en-US" sz="18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879130" y="3200400"/>
            <a:ext cx="320399" cy="2868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9129" y="2768849"/>
            <a:ext cx="0" cy="2950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22943" r="22692" b="50756"/>
          <a:stretch/>
        </p:blipFill>
        <p:spPr>
          <a:xfrm>
            <a:off x="332231" y="2660903"/>
            <a:ext cx="8503921" cy="3408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 Vernier Caliper: </a:t>
            </a:r>
            <a:r>
              <a:rPr lang="en-US" dirty="0" smtClean="0"/>
              <a:t>Imperial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Total </a:t>
            </a:r>
            <a:r>
              <a:rPr lang="en-US" sz="1400" dirty="0" smtClean="0"/>
              <a:t>Reading </a:t>
            </a:r>
            <a:r>
              <a:rPr lang="en-US" sz="1400" dirty="0" smtClean="0"/>
              <a:t>=	</a:t>
            </a:r>
            <a:r>
              <a:rPr lang="en-US" sz="1400" dirty="0" smtClean="0">
                <a:solidFill>
                  <a:srgbClr val="FF6600"/>
                </a:solidFill>
              </a:rPr>
              <a:t>0	</a:t>
            </a:r>
            <a:r>
              <a:rPr lang="en-US" sz="1400" dirty="0" smtClean="0"/>
              <a:t>+	</a:t>
            </a:r>
            <a:r>
              <a:rPr lang="en-US" sz="1400" dirty="0" smtClean="0">
                <a:solidFill>
                  <a:srgbClr val="FF6600"/>
                </a:solidFill>
              </a:rPr>
              <a:t> 13/16 		</a:t>
            </a:r>
            <a:r>
              <a:rPr lang="en-US" sz="1400" dirty="0" smtClean="0"/>
              <a:t>+	</a:t>
            </a:r>
            <a:r>
              <a:rPr lang="en-US" sz="1400" dirty="0">
                <a:solidFill>
                  <a:srgbClr val="FF6600"/>
                </a:solidFill>
              </a:rPr>
              <a:t> </a:t>
            </a:r>
            <a:r>
              <a:rPr lang="en-US" sz="1400" dirty="0" smtClean="0">
                <a:solidFill>
                  <a:srgbClr val="FF6600"/>
                </a:solidFill>
              </a:rPr>
              <a:t>3/128 </a:t>
            </a:r>
          </a:p>
          <a:p>
            <a:r>
              <a:rPr lang="en-US" sz="1400" dirty="0"/>
              <a:t>Total </a:t>
            </a:r>
            <a:r>
              <a:rPr lang="en-US" sz="1400" dirty="0" smtClean="0"/>
              <a:t>Reading =</a:t>
            </a:r>
            <a:r>
              <a:rPr lang="en-US" sz="1400" dirty="0"/>
              <a:t>	</a:t>
            </a:r>
            <a:r>
              <a:rPr lang="en-US" sz="1400" dirty="0">
                <a:solidFill>
                  <a:srgbClr val="FF6600"/>
                </a:solidFill>
              </a:rPr>
              <a:t>0	</a:t>
            </a:r>
            <a:r>
              <a:rPr lang="en-US" sz="1400" dirty="0" smtClean="0"/>
              <a:t>+</a:t>
            </a:r>
            <a:r>
              <a:rPr lang="en-US" sz="1400" dirty="0"/>
              <a:t> </a:t>
            </a:r>
            <a:r>
              <a:rPr lang="en-US" sz="1400" dirty="0" smtClean="0"/>
              <a:t>         13/16 or</a:t>
            </a:r>
            <a:r>
              <a:rPr lang="en-US" sz="1400" dirty="0" smtClean="0">
                <a:solidFill>
                  <a:srgbClr val="FF6600"/>
                </a:solidFill>
              </a:rPr>
              <a:t> 104/128</a:t>
            </a:r>
            <a:r>
              <a:rPr lang="en-US" sz="1400" dirty="0">
                <a:solidFill>
                  <a:srgbClr val="FF6600"/>
                </a:solidFill>
              </a:rPr>
              <a:t>	</a:t>
            </a:r>
            <a:r>
              <a:rPr lang="en-US" sz="1400" dirty="0"/>
              <a:t>+	</a:t>
            </a:r>
            <a:r>
              <a:rPr lang="en-US" sz="1400" dirty="0">
                <a:solidFill>
                  <a:srgbClr val="FF6600"/>
                </a:solidFill>
              </a:rPr>
              <a:t> 3/128 </a:t>
            </a:r>
            <a:endParaRPr lang="en-US" sz="1400" dirty="0"/>
          </a:p>
          <a:p>
            <a:r>
              <a:rPr lang="en-US" sz="1400" dirty="0" smtClean="0"/>
              <a:t>Convert 13/16 to the same denominator as Vernier reading</a:t>
            </a:r>
            <a:r>
              <a:rPr lang="mr-IN" sz="1400" dirty="0" smtClean="0"/>
              <a:t>…</a:t>
            </a:r>
            <a:r>
              <a:rPr lang="en-US" sz="1400" dirty="0" smtClean="0"/>
              <a:t>1/128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of an inch</a:t>
            </a:r>
          </a:p>
          <a:p>
            <a:r>
              <a:rPr lang="en-US" sz="1400" dirty="0"/>
              <a:t>Total Reading =	</a:t>
            </a:r>
            <a:r>
              <a:rPr lang="en-US" sz="1400" dirty="0">
                <a:solidFill>
                  <a:srgbClr val="FF6600"/>
                </a:solidFill>
              </a:rPr>
              <a:t>0	</a:t>
            </a:r>
            <a:r>
              <a:rPr lang="en-US" sz="1400" dirty="0" smtClean="0"/>
              <a:t>+	</a:t>
            </a:r>
            <a:r>
              <a:rPr lang="en-US" sz="1400" dirty="0" smtClean="0">
                <a:solidFill>
                  <a:srgbClr val="FF6600"/>
                </a:solidFill>
              </a:rPr>
              <a:t>104/128	</a:t>
            </a:r>
            <a:r>
              <a:rPr lang="en-US" sz="1400" dirty="0" smtClean="0"/>
              <a:t>+	</a:t>
            </a:r>
            <a:r>
              <a:rPr lang="en-US" sz="1400" dirty="0" smtClean="0">
                <a:solidFill>
                  <a:srgbClr val="FF6600"/>
                </a:solidFill>
              </a:rPr>
              <a:t>3/128	=  107/128 </a:t>
            </a:r>
            <a:endParaRPr lang="en-US" sz="1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7882" y="5823252"/>
            <a:ext cx="7480357" cy="55159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Reading: 0/128,  1/128,  2/128,  </a:t>
            </a:r>
            <a:r>
              <a:rPr lang="en-US" sz="1800" dirty="0" smtClean="0">
                <a:solidFill>
                  <a:schemeClr val="accent1"/>
                </a:solidFill>
              </a:rPr>
              <a:t>3/128</a:t>
            </a:r>
            <a:r>
              <a:rPr lang="en-US" sz="1800" dirty="0" smtClean="0"/>
              <a:t>,  4/128</a:t>
            </a:r>
            <a:r>
              <a:rPr lang="mr-IN" sz="1800" dirty="0" smtClean="0"/>
              <a:t>…</a:t>
            </a:r>
            <a:r>
              <a:rPr lang="en-US" sz="1800" dirty="0" err="1" smtClean="0"/>
              <a:t>etc</a:t>
            </a:r>
            <a:endParaRPr lang="en-US" sz="18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879129" y="3200400"/>
            <a:ext cx="96283" cy="2868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9129" y="2768849"/>
            <a:ext cx="0" cy="2950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to measure the internal size of an object.</a:t>
            </a:r>
            <a:endParaRPr lang="en-US" dirty="0"/>
          </a:p>
        </p:txBody>
      </p:sp>
      <p:pic>
        <p:nvPicPr>
          <p:cNvPr id="7" name="Picture Placeholder 6" descr="1024px-InsideCaliper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r="85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Types of Calipers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Inside Caliper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to measure the external size of an object.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Types of Calipers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Inside Caliper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Outside Caliper</a:t>
            </a:r>
            <a:endParaRPr lang="en-US" dirty="0"/>
          </a:p>
        </p:txBody>
      </p:sp>
      <p:pic>
        <p:nvPicPr>
          <p:cNvPr id="3" name="Picture Placeholder 2" descr="1024px-OutsideCaliper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1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75" y="4574276"/>
            <a:ext cx="5867400" cy="1674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Used to measure with very high accuracy and precision. Uses a Vernier scale to measure external width, internal width and the depth of an object.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Types of Calipers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Inside Caliper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Outside Caliper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Vernier Caliper</a:t>
            </a:r>
            <a:endParaRPr lang="en-US" dirty="0"/>
          </a:p>
        </p:txBody>
      </p:sp>
      <p:pic>
        <p:nvPicPr>
          <p:cNvPr id="8" name="Picture Placeholder 7" descr="532119_139802001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741" b="-70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25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75" y="4574276"/>
            <a:ext cx="5867400" cy="1674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Used to measure with very high accuracy and precision. Uses a dial scale to measure external width, internal width and the depth of an object.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Types of Calipers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Inside Caliper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Outside Caliper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Vernier Caliper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Dial Caliper</a:t>
            </a:r>
            <a:endParaRPr lang="en-US" dirty="0"/>
          </a:p>
        </p:txBody>
      </p:sp>
      <p:pic>
        <p:nvPicPr>
          <p:cNvPr id="3" name="Picture Placeholder 2" descr="1280px-Dial_caliper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977" b="-52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38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480.2983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2" b="-387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75" y="4574276"/>
            <a:ext cx="5867400" cy="1674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Used to measure with very high accuracy and precision. Uses a digital scale to measure external width, internal width and the depth of an object.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Types of Calipers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Inside Caliper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Outside Caliper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Vernier Caliper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Dial Caliper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Digital Caliper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0" b="21712"/>
          <a:stretch/>
        </p:blipFill>
        <p:spPr>
          <a:xfrm>
            <a:off x="301753" y="1706071"/>
            <a:ext cx="8534400" cy="3129965"/>
          </a:xfr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500341" y="4482019"/>
            <a:ext cx="2180962" cy="366909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Outside Large Jaws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Vernier Caliper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36193" y="1154480"/>
            <a:ext cx="2180962" cy="551591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Inside Small Jaws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01752" y="4836036"/>
            <a:ext cx="8503919" cy="1564978"/>
          </a:xfrm>
          <a:prstGeom prst="rect">
            <a:avLst/>
          </a:prstGeom>
        </p:spPr>
        <p:txBody>
          <a:bodyPr vert="horz" anchor="t">
            <a:normAutofit fontScale="90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00" dirty="0" smtClean="0">
                <a:solidFill>
                  <a:srgbClr val="FF6600"/>
                </a:solidFill>
              </a:rPr>
              <a:t>Outside Large Jaws: </a:t>
            </a:r>
            <a:r>
              <a:rPr lang="en-US" sz="1900" dirty="0" smtClean="0"/>
              <a:t>used to measure external width of an object.</a:t>
            </a:r>
          </a:p>
          <a:p>
            <a:pPr algn="l"/>
            <a:r>
              <a:rPr lang="en-US" sz="1900" dirty="0">
                <a:solidFill>
                  <a:srgbClr val="FF6600"/>
                </a:solidFill>
              </a:rPr>
              <a:t>Inside Small Jaws: </a:t>
            </a:r>
            <a:r>
              <a:rPr lang="en-US" sz="1900" dirty="0"/>
              <a:t>used to measure internal width of an object</a:t>
            </a:r>
            <a:r>
              <a:rPr lang="en-US" sz="1900" dirty="0" smtClean="0"/>
              <a:t>.</a:t>
            </a:r>
          </a:p>
          <a:p>
            <a:pPr algn="l"/>
            <a:r>
              <a:rPr lang="en-US" sz="1900" dirty="0" smtClean="0">
                <a:solidFill>
                  <a:srgbClr val="FF6600"/>
                </a:solidFill>
              </a:rPr>
              <a:t>Depth Probe: </a:t>
            </a:r>
            <a:r>
              <a:rPr lang="en-US" sz="1900" dirty="0" smtClean="0"/>
              <a:t>used to measure depths of an object or hole.</a:t>
            </a:r>
          </a:p>
          <a:p>
            <a:pPr algn="l"/>
            <a:r>
              <a:rPr lang="en-US" sz="1900" dirty="0" smtClean="0">
                <a:solidFill>
                  <a:srgbClr val="FF6600"/>
                </a:solidFill>
              </a:rPr>
              <a:t>Main Scale: </a:t>
            </a:r>
            <a:r>
              <a:rPr lang="en-US" sz="1900" dirty="0" smtClean="0"/>
              <a:t>scale marked every mm and inch fractions</a:t>
            </a:r>
          </a:p>
          <a:p>
            <a:pPr algn="l"/>
            <a:r>
              <a:rPr lang="en-US" sz="1900" dirty="0" smtClean="0">
                <a:solidFill>
                  <a:srgbClr val="FF6600"/>
                </a:solidFill>
              </a:rPr>
              <a:t>Vernier Scale: </a:t>
            </a:r>
            <a:r>
              <a:rPr lang="en-US" sz="1900" dirty="0" smtClean="0"/>
              <a:t>gives measurements to 0.05mm or better and measurements in a </a:t>
            </a:r>
          </a:p>
          <a:p>
            <a:pPr algn="l"/>
            <a:r>
              <a:rPr lang="en-US" sz="1900" dirty="0"/>
              <a:t>	</a:t>
            </a:r>
            <a:r>
              <a:rPr lang="en-US" sz="1900" dirty="0" smtClean="0"/>
              <a:t>		fraction of an inch.</a:t>
            </a:r>
            <a:endParaRPr lang="en-US" sz="1900" dirty="0"/>
          </a:p>
          <a:p>
            <a:pPr algn="l"/>
            <a:endParaRPr lang="en-US" sz="2100" dirty="0" smtClean="0"/>
          </a:p>
          <a:p>
            <a:pPr algn="l"/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974373" y="1274811"/>
            <a:ext cx="1861779" cy="43126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smtClean="0"/>
              <a:t>Depth Probe</a:t>
            </a:r>
            <a:endParaRPr lang="en-US" sz="17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820874" y="4175411"/>
            <a:ext cx="2180962" cy="551591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smtClean="0"/>
              <a:t>Metric Vernier </a:t>
            </a:r>
            <a:r>
              <a:rPr lang="en-US" sz="1700" dirty="0" smtClean="0"/>
              <a:t>Scale</a:t>
            </a:r>
            <a:endParaRPr lang="en-US" sz="1700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793411" y="4175411"/>
            <a:ext cx="2180962" cy="551591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smtClean="0"/>
              <a:t>Main Scale</a:t>
            </a:r>
            <a:endParaRPr lang="en-US" sz="1700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471330" y="1154480"/>
            <a:ext cx="2180962" cy="551591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smtClean="0"/>
              <a:t>Imperial </a:t>
            </a:r>
            <a:r>
              <a:rPr lang="en-US" sz="1700" dirty="0" smtClean="0"/>
              <a:t>Vernier Scale</a:t>
            </a:r>
            <a:endParaRPr lang="en-US" sz="17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169920" y="1667598"/>
            <a:ext cx="160967" cy="9428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991713" y="3243872"/>
            <a:ext cx="677433" cy="1207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72189" y="1667598"/>
            <a:ext cx="160840" cy="1000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225143" y="3155430"/>
            <a:ext cx="483843" cy="1295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132115" y="4263938"/>
            <a:ext cx="431496" cy="187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563611" y="4263938"/>
            <a:ext cx="404526" cy="187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132115" y="1667598"/>
            <a:ext cx="322216" cy="256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54331" y="1667598"/>
            <a:ext cx="348343" cy="256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Vernier Caliper: External Measurement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2" y="1657683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3806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330</TotalTime>
  <Words>657</Words>
  <Application>Microsoft Macintosh PowerPoint</Application>
  <PresentationFormat>On-screen Show (4:3)</PresentationFormat>
  <Paragraphs>98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Georgia</vt:lpstr>
      <vt:lpstr>Mangal</vt:lpstr>
      <vt:lpstr>Wingdings</vt:lpstr>
      <vt:lpstr>Wingdings 2</vt:lpstr>
      <vt:lpstr>Arial</vt:lpstr>
      <vt:lpstr>Civic</vt:lpstr>
      <vt:lpstr>Precise Measurements</vt:lpstr>
      <vt:lpstr>Calipers</vt:lpstr>
      <vt:lpstr>Used to measure the internal size of an object.</vt:lpstr>
      <vt:lpstr>Used to measure the external size of an object.</vt:lpstr>
      <vt:lpstr>Used to measure with very high accuracy and precision. Uses a Vernier scale to measure external width, internal width and the depth of an object.</vt:lpstr>
      <vt:lpstr>Used to measure with very high accuracy and precision. Uses a dial scale to measure external width, internal width and the depth of an object.</vt:lpstr>
      <vt:lpstr>Used to measure with very high accuracy and precision. Uses a digital scale to measure external width, internal width and the depth of an object.</vt:lpstr>
      <vt:lpstr>Vernier Caliper</vt:lpstr>
      <vt:lpstr>Vernier Caliper: External Measurement</vt:lpstr>
      <vt:lpstr>Vernier Caliper: Internal Measurement</vt:lpstr>
      <vt:lpstr>Vernier Caliper: Depth Measurement</vt:lpstr>
      <vt:lpstr>Measuring for Vernier Caliper</vt:lpstr>
      <vt:lpstr>Measuring for Vernier Caliper: Metric</vt:lpstr>
      <vt:lpstr>Measuring for Vernier Caliper: Metric</vt:lpstr>
      <vt:lpstr>Measuring for Vernier Caliper: Metric</vt:lpstr>
      <vt:lpstr>Measuring for Vernier Caliper: Metric</vt:lpstr>
      <vt:lpstr>Measuring for Vernier Caliper</vt:lpstr>
      <vt:lpstr>Measuring for Vernier Caliper: Imperial</vt:lpstr>
      <vt:lpstr>Measuring for Vernier Caliper: Imperial</vt:lpstr>
      <vt:lpstr>Measuring for Vernier Caliper: Imperial</vt:lpstr>
      <vt:lpstr>Measuring for Vernier Caliper: Imperial</vt:lpstr>
      <vt:lpstr>Measuring for Vernier Caliper: Imperial</vt:lpstr>
      <vt:lpstr>Measuring for Vernier Caliper: Imperial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Precise Measurements</dc:title>
  <dc:creator>Brian Acquesta</dc:creator>
  <cp:lastModifiedBy>Acquesta, Brian C</cp:lastModifiedBy>
  <cp:revision>20</cp:revision>
  <dcterms:created xsi:type="dcterms:W3CDTF">2015-09-22T12:38:35Z</dcterms:created>
  <dcterms:modified xsi:type="dcterms:W3CDTF">2017-10-07T16:21:55Z</dcterms:modified>
</cp:coreProperties>
</file>