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2" r:id="rId3"/>
    <p:sldId id="302" r:id="rId4"/>
    <p:sldId id="278" r:id="rId5"/>
    <p:sldId id="259" r:id="rId6"/>
    <p:sldId id="277" r:id="rId7"/>
    <p:sldId id="258" r:id="rId8"/>
    <p:sldId id="279" r:id="rId9"/>
    <p:sldId id="280" r:id="rId10"/>
    <p:sldId id="303" r:id="rId11"/>
    <p:sldId id="285" r:id="rId12"/>
    <p:sldId id="286" r:id="rId13"/>
    <p:sldId id="261" r:id="rId14"/>
    <p:sldId id="304" r:id="rId15"/>
    <p:sldId id="269" r:id="rId16"/>
    <p:sldId id="270" r:id="rId17"/>
    <p:sldId id="30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CF70361-2C8C-420D-95D1-AF81A14A369A}" type="datetimeFigureOut">
              <a:rPr lang="en-US" smtClean="0"/>
              <a:t>11/13/2018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46299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47160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657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470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412426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CF70361-2C8C-420D-95D1-AF81A14A369A}"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672755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CF70361-2C8C-420D-95D1-AF81A14A369A}"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49780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70361-2C8C-420D-95D1-AF81A14A369A}"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348702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70361-2C8C-420D-95D1-AF81A14A369A}"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386525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70361-2C8C-420D-95D1-AF81A14A369A}"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429489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F70361-2C8C-420D-95D1-AF81A14A369A}"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33433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F70361-2C8C-420D-95D1-AF81A14A369A}"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289555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F70361-2C8C-420D-95D1-AF81A14A369A}"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178764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F70361-2C8C-420D-95D1-AF81A14A369A}"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64191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0361-2C8C-420D-95D1-AF81A14A369A}"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419482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19631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70361-2C8C-420D-95D1-AF81A14A369A}"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15841-153F-4E91-892F-DBB23018E4D6}" type="slidenum">
              <a:rPr lang="en-US" smtClean="0"/>
              <a:t>‹#›</a:t>
            </a:fld>
            <a:endParaRPr lang="en-US"/>
          </a:p>
        </p:txBody>
      </p:sp>
    </p:spTree>
    <p:extLst>
      <p:ext uri="{BB962C8B-B14F-4D97-AF65-F5344CB8AC3E}">
        <p14:creationId xmlns:p14="http://schemas.microsoft.com/office/powerpoint/2010/main" val="119745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F70361-2C8C-420D-95D1-AF81A14A369A}" type="datetimeFigureOut">
              <a:rPr lang="en-US" smtClean="0"/>
              <a:t>11/13/2018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5E15841-153F-4E91-892F-DBB23018E4D6}" type="slidenum">
              <a:rPr lang="en-US" smtClean="0"/>
              <a:t>‹#›</a:t>
            </a:fld>
            <a:endParaRPr lang="en-US"/>
          </a:p>
        </p:txBody>
      </p:sp>
    </p:spTree>
    <p:extLst>
      <p:ext uri="{BB962C8B-B14F-4D97-AF65-F5344CB8AC3E}">
        <p14:creationId xmlns:p14="http://schemas.microsoft.com/office/powerpoint/2010/main" val="138872948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3d printing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73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Variations of 3D Printing </a:t>
            </a:r>
            <a:r>
              <a:rPr lang="en-US" dirty="0" smtClean="0"/>
              <a:t>Technology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294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Common Variations </a:t>
            </a:r>
            <a:r>
              <a:rPr lang="en-US" dirty="0"/>
              <a:t>of 3D </a:t>
            </a:r>
            <a:r>
              <a:rPr lang="en-US" dirty="0" smtClean="0"/>
              <a:t>Printers:</a:t>
            </a:r>
            <a:endParaRPr lang="en-US" dirty="0"/>
          </a:p>
        </p:txBody>
      </p:sp>
      <p:sp>
        <p:nvSpPr>
          <p:cNvPr id="5" name="Content Placeholder 4"/>
          <p:cNvSpPr>
            <a:spLocks noGrp="1"/>
          </p:cNvSpPr>
          <p:nvPr>
            <p:ph idx="1"/>
          </p:nvPr>
        </p:nvSpPr>
        <p:spPr>
          <a:xfrm>
            <a:off x="304800" y="2249487"/>
            <a:ext cx="11353800" cy="3541714"/>
          </a:xfrm>
        </p:spPr>
        <p:txBody>
          <a:bodyPr>
            <a:normAutofit/>
          </a:bodyPr>
          <a:lstStyle/>
          <a:p>
            <a:r>
              <a:rPr lang="en-US" dirty="0"/>
              <a:t>SLA – </a:t>
            </a:r>
            <a:r>
              <a:rPr lang="en-US" dirty="0" err="1" smtClean="0"/>
              <a:t>Stereolithography</a:t>
            </a:r>
            <a:endParaRPr lang="en-US" dirty="0" smtClean="0"/>
          </a:p>
          <a:p>
            <a:pPr lvl="1"/>
            <a:r>
              <a:rPr lang="en-US" dirty="0" smtClean="0"/>
              <a:t>UV </a:t>
            </a:r>
            <a:r>
              <a:rPr lang="en-US" dirty="0"/>
              <a:t>light used to “cure” (harden) photosensitive resins or “photopolymers</a:t>
            </a:r>
            <a:r>
              <a:rPr lang="en-US" dirty="0" smtClean="0"/>
              <a:t>.”</a:t>
            </a:r>
            <a:endParaRPr lang="en-US" dirty="0"/>
          </a:p>
          <a:p>
            <a:r>
              <a:rPr lang="en-US" dirty="0"/>
              <a:t>FDM, FFF, PJP – Fused Deposition Modeling, Fused Filament Fabrication, Plastic Jet Printing</a:t>
            </a:r>
          </a:p>
          <a:p>
            <a:pPr lvl="1"/>
            <a:r>
              <a:rPr lang="en-US" dirty="0" smtClean="0"/>
              <a:t>Melted </a:t>
            </a:r>
            <a:r>
              <a:rPr lang="en-US" dirty="0"/>
              <a:t>plastic filament pushed through a nozzle or “extruder.”  Common plastics are ABS (acrylonitrile butadiene styrene, Legos) and PLA (</a:t>
            </a:r>
            <a:r>
              <a:rPr lang="en-US" dirty="0" err="1"/>
              <a:t>polylactic</a:t>
            </a:r>
            <a:r>
              <a:rPr lang="en-US" dirty="0"/>
              <a:t> acid, a bioplastic and the kind our </a:t>
            </a:r>
            <a:r>
              <a:rPr lang="en-US" dirty="0" smtClean="0"/>
              <a:t>3D printers use)</a:t>
            </a:r>
            <a:endParaRPr lang="en-US" dirty="0"/>
          </a:p>
          <a:p>
            <a:endParaRPr lang="en-US" dirty="0"/>
          </a:p>
        </p:txBody>
      </p:sp>
    </p:spTree>
    <p:extLst>
      <p:ext uri="{BB962C8B-B14F-4D97-AF65-F5344CB8AC3E}">
        <p14:creationId xmlns:p14="http://schemas.microsoft.com/office/powerpoint/2010/main" val="175451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1plus-hero-mode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05000"/>
            <a:ext cx="4495800" cy="3096597"/>
          </a:xfrm>
          <a:prstGeom prst="rect">
            <a:avLst/>
          </a:prstGeom>
        </p:spPr>
      </p:pic>
      <p:pic>
        <p:nvPicPr>
          <p:cNvPr id="4" name="Picture 3"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411" y="3124200"/>
            <a:ext cx="5334000" cy="3000375"/>
          </a:xfrm>
          <a:prstGeom prst="rect">
            <a:avLst/>
          </a:prstGeom>
        </p:spPr>
      </p:pic>
      <p:sp>
        <p:nvSpPr>
          <p:cNvPr id="5" name="Title 4"/>
          <p:cNvSpPr>
            <a:spLocks noGrp="1"/>
          </p:cNvSpPr>
          <p:nvPr>
            <p:ph type="title"/>
          </p:nvPr>
        </p:nvSpPr>
        <p:spPr/>
        <p:txBody>
          <a:bodyPr/>
          <a:lstStyle/>
          <a:p>
            <a:r>
              <a:rPr lang="en-US" dirty="0" err="1"/>
              <a:t>Stereolithography</a:t>
            </a:r>
            <a:r>
              <a:rPr lang="en-US" dirty="0"/>
              <a:t/>
            </a:r>
            <a:br>
              <a:rPr lang="en-US" dirty="0"/>
            </a:br>
            <a:endParaRPr lang="en-US" dirty="0"/>
          </a:p>
        </p:txBody>
      </p:sp>
    </p:spTree>
    <p:extLst>
      <p:ext uri="{BB962C8B-B14F-4D97-AF65-F5344CB8AC3E}">
        <p14:creationId xmlns:p14="http://schemas.microsoft.com/office/powerpoint/2010/main" val="133832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fdm</a:t>
            </a:r>
            <a:endParaRPr lang="en-US" dirty="0"/>
          </a:p>
        </p:txBody>
      </p:sp>
      <p:pic>
        <p:nvPicPr>
          <p:cNvPr id="2050" name="Picture 2" descr="http://apm-designs.com/wp-content/uploads/2016/11/what-is-FDM-additive-manufacturing.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40268" y="2249488"/>
            <a:ext cx="4680676" cy="35417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additive3d.com/wp-content/uploads/2016/08/Fused-Deposition-Modelin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640075"/>
            <a:ext cx="4875213" cy="27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4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Preparing you files for 3D </a:t>
            </a:r>
            <a:r>
              <a:rPr lang="en-US" dirty="0" smtClean="0"/>
              <a:t>Printing</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270351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you files for 3D Printing</a:t>
            </a:r>
            <a:br>
              <a:rPr lang="en-US" dirty="0"/>
            </a:br>
            <a:endParaRPr lang="en-US" dirty="0"/>
          </a:p>
        </p:txBody>
      </p:sp>
      <p:sp>
        <p:nvSpPr>
          <p:cNvPr id="5" name="Content Placeholder 4"/>
          <p:cNvSpPr>
            <a:spLocks noGrp="1"/>
          </p:cNvSpPr>
          <p:nvPr>
            <p:ph idx="1"/>
          </p:nvPr>
        </p:nvSpPr>
        <p:spPr/>
        <p:txBody>
          <a:bodyPr>
            <a:normAutofit/>
          </a:bodyPr>
          <a:lstStyle/>
          <a:p>
            <a:r>
              <a:rPr lang="en-US" dirty="0"/>
              <a:t>Files must be:</a:t>
            </a:r>
          </a:p>
          <a:p>
            <a:pPr lvl="1"/>
            <a:r>
              <a:rPr lang="en-US" dirty="0" smtClean="0"/>
              <a:t>STL format</a:t>
            </a:r>
          </a:p>
          <a:p>
            <a:r>
              <a:rPr lang="en-US" dirty="0" smtClean="0"/>
              <a:t>Cannot have:</a:t>
            </a:r>
          </a:p>
          <a:p>
            <a:pPr lvl="1"/>
            <a:r>
              <a:rPr lang="en-US" dirty="0" smtClean="0"/>
              <a:t>Overhangs</a:t>
            </a:r>
          </a:p>
          <a:p>
            <a:pPr lvl="1"/>
            <a:r>
              <a:rPr lang="en-US" dirty="0" smtClean="0"/>
              <a:t>Intersecting Geometry</a:t>
            </a:r>
            <a:endParaRPr lang="en-US" dirty="0"/>
          </a:p>
        </p:txBody>
      </p:sp>
    </p:spTree>
    <p:extLst>
      <p:ext uri="{BB962C8B-B14F-4D97-AF65-F5344CB8AC3E}">
        <p14:creationId xmlns:p14="http://schemas.microsoft.com/office/powerpoint/2010/main" val="2559288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Overhangs and supports</a:t>
            </a:r>
            <a:endParaRPr lang="en-US" dirty="0"/>
          </a:p>
        </p:txBody>
      </p:sp>
      <p:sp>
        <p:nvSpPr>
          <p:cNvPr id="2" name="Text Placeholder 1"/>
          <p:cNvSpPr>
            <a:spLocks noGrp="1"/>
          </p:cNvSpPr>
          <p:nvPr>
            <p:ph type="body" idx="1"/>
          </p:nvPr>
        </p:nvSpPr>
        <p:spPr>
          <a:xfrm>
            <a:off x="310538" y="4404596"/>
            <a:ext cx="3879453" cy="576262"/>
          </a:xfrm>
        </p:spPr>
        <p:txBody>
          <a:bodyPr anchor="ctr"/>
          <a:lstStyle/>
          <a:p>
            <a:pPr algn="ctr"/>
            <a:r>
              <a:rPr lang="en-US" dirty="0" smtClean="0"/>
              <a:t>Support Material</a:t>
            </a:r>
            <a:endParaRPr lang="en-US" dirty="0"/>
          </a:p>
        </p:txBody>
      </p:sp>
      <p:sp>
        <p:nvSpPr>
          <p:cNvPr id="6" name="Text Placeholder 5"/>
          <p:cNvSpPr>
            <a:spLocks noGrp="1"/>
          </p:cNvSpPr>
          <p:nvPr>
            <p:ph type="body" sz="half" idx="18"/>
          </p:nvPr>
        </p:nvSpPr>
        <p:spPr>
          <a:xfrm>
            <a:off x="457200" y="4980858"/>
            <a:ext cx="3879453" cy="817843"/>
          </a:xfrm>
        </p:spPr>
        <p:txBody>
          <a:bodyPr/>
          <a:lstStyle/>
          <a:p>
            <a:pPr algn="ctr"/>
            <a:r>
              <a:rPr lang="en-US" dirty="0" smtClean="0"/>
              <a:t>Support material is printed to hold up geometry that overhangs. Our 3d</a:t>
            </a:r>
            <a:endParaRPr lang="en-US" dirty="0"/>
          </a:p>
        </p:txBody>
      </p:sp>
      <p:sp>
        <p:nvSpPr>
          <p:cNvPr id="3" name="Text Placeholder 2"/>
          <p:cNvSpPr>
            <a:spLocks noGrp="1"/>
          </p:cNvSpPr>
          <p:nvPr>
            <p:ph type="body" sz="quarter" idx="3"/>
          </p:nvPr>
        </p:nvSpPr>
        <p:spPr>
          <a:xfrm>
            <a:off x="4336652" y="4404596"/>
            <a:ext cx="3938919" cy="576262"/>
          </a:xfrm>
        </p:spPr>
        <p:txBody>
          <a:bodyPr anchor="ctr"/>
          <a:lstStyle/>
          <a:p>
            <a:pPr algn="ctr"/>
            <a:r>
              <a:rPr lang="en-US" dirty="0" smtClean="0"/>
              <a:t>Overhang angle</a:t>
            </a:r>
            <a:endParaRPr lang="en-US" dirty="0"/>
          </a:p>
        </p:txBody>
      </p:sp>
      <p:sp>
        <p:nvSpPr>
          <p:cNvPr id="8" name="Text Placeholder 7"/>
          <p:cNvSpPr>
            <a:spLocks noGrp="1"/>
          </p:cNvSpPr>
          <p:nvPr>
            <p:ph type="body" sz="half" idx="19"/>
          </p:nvPr>
        </p:nvSpPr>
        <p:spPr>
          <a:xfrm>
            <a:off x="4372618" y="4980857"/>
            <a:ext cx="3902953" cy="810342"/>
          </a:xfrm>
        </p:spPr>
        <p:txBody>
          <a:bodyPr/>
          <a:lstStyle/>
          <a:p>
            <a:r>
              <a:rPr lang="en-US" dirty="0" smtClean="0"/>
              <a:t>When modeling, identify overhand angle. Use </a:t>
            </a:r>
            <a:r>
              <a:rPr lang="en-US" dirty="0"/>
              <a:t>the </a:t>
            </a:r>
            <a:r>
              <a:rPr lang="en-US" dirty="0" smtClean="0"/>
              <a:t>45° rule. Do not create geometry greater than</a:t>
            </a:r>
            <a:r>
              <a:rPr lang="en-US" b="1" dirty="0"/>
              <a:t> 45</a:t>
            </a:r>
            <a:r>
              <a:rPr lang="en-US" b="1" dirty="0" smtClean="0"/>
              <a:t>°.</a:t>
            </a:r>
            <a:endParaRPr lang="en-US" dirty="0"/>
          </a:p>
        </p:txBody>
      </p:sp>
      <p:sp>
        <p:nvSpPr>
          <p:cNvPr id="4" name="Text Placeholder 3"/>
          <p:cNvSpPr>
            <a:spLocks noGrp="1"/>
          </p:cNvSpPr>
          <p:nvPr>
            <p:ph type="body" sz="quarter" idx="13"/>
          </p:nvPr>
        </p:nvSpPr>
        <p:spPr>
          <a:xfrm>
            <a:off x="8458199" y="4404595"/>
            <a:ext cx="3559107" cy="576262"/>
          </a:xfrm>
        </p:spPr>
        <p:txBody>
          <a:bodyPr anchor="ctr"/>
          <a:lstStyle/>
          <a:p>
            <a:pPr algn="ctr"/>
            <a:r>
              <a:rPr lang="en-US" sz="1600" dirty="0" smtClean="0"/>
              <a:t>Failed Horizontal Overhangs</a:t>
            </a:r>
            <a:endParaRPr lang="en-US" sz="1600" dirty="0"/>
          </a:p>
        </p:txBody>
      </p:sp>
      <p:sp>
        <p:nvSpPr>
          <p:cNvPr id="9" name="Text Placeholder 8"/>
          <p:cNvSpPr>
            <a:spLocks noGrp="1"/>
          </p:cNvSpPr>
          <p:nvPr>
            <p:ph type="body" sz="half" idx="20"/>
          </p:nvPr>
        </p:nvSpPr>
        <p:spPr>
          <a:xfrm>
            <a:off x="8458198" y="4980854"/>
            <a:ext cx="3559107" cy="810345"/>
          </a:xfrm>
        </p:spPr>
        <p:txBody>
          <a:bodyPr/>
          <a:lstStyle/>
          <a:p>
            <a:pPr algn="ctr"/>
            <a:r>
              <a:rPr lang="en-US" dirty="0" smtClean="0"/>
              <a:t>Example of failed overhangs.</a:t>
            </a:r>
            <a:endParaRPr lang="en-US" dirty="0"/>
          </a:p>
        </p:txBody>
      </p:sp>
      <p:pic>
        <p:nvPicPr>
          <p:cNvPr id="16" name="Picture 8" descr="https://innovationstation.utexas.edu/sites/default/files/misc/Failed%20horz%20overhangs.png"/>
          <p:cNvPicPr>
            <a:picLocks noGrp="1" noChangeAspect="1" noChangeArrowheads="1"/>
          </p:cNvPicPr>
          <p:nvPr>
            <p:ph type="pic" idx="22"/>
          </p:nvPr>
        </p:nvPicPr>
        <p:blipFill rotWithShape="1">
          <a:blip r:embed="rId2" cstate="print">
            <a:extLst>
              <a:ext uri="{28A0092B-C50C-407E-A947-70E740481C1C}">
                <a14:useLocalDpi xmlns:a14="http://schemas.microsoft.com/office/drawing/2010/main" val="0"/>
              </a:ext>
            </a:extLst>
          </a:blip>
          <a:srcRect l="8618" t="-5289" r="2172" b="15382"/>
          <a:stretch/>
        </p:blipFill>
        <p:spPr bwMode="auto">
          <a:xfrm>
            <a:off x="8458200" y="2658125"/>
            <a:ext cx="3559107" cy="14430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Image result for 3d printer supports"/>
          <p:cNvPicPr>
            <a:picLocks noGrp="1" noChangeAspect="1" noChangeArrowheads="1"/>
          </p:cNvPicPr>
          <p:nvPr>
            <p:ph type="pic" idx="15"/>
          </p:nvPr>
        </p:nvPicPr>
        <p:blipFill>
          <a:blip r:embed="rId3" cstate="print">
            <a:extLst>
              <a:ext uri="{28A0092B-C50C-407E-A947-70E740481C1C}">
                <a14:useLocalDpi xmlns:a14="http://schemas.microsoft.com/office/drawing/2010/main" val="0"/>
              </a:ext>
            </a:extLst>
          </a:blip>
          <a:srcRect l="482" r="482"/>
          <a:stretch>
            <a:fillRect/>
          </a:stretch>
        </p:blipFill>
        <p:spPr bwMode="auto">
          <a:xfrm>
            <a:off x="310538" y="2524945"/>
            <a:ext cx="3879453" cy="1850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Image result for 3d printer overhang angle"/>
          <p:cNvPicPr>
            <a:picLocks noGrp="1" noChangeAspect="1" noChangeArrowheads="1"/>
          </p:cNvPicPr>
          <p:nvPr>
            <p:ph type="pic" idx="21"/>
          </p:nvPr>
        </p:nvPicPr>
        <p:blipFill rotWithShape="1">
          <a:blip r:embed="rId4">
            <a:extLst>
              <a:ext uri="{28A0092B-C50C-407E-A947-70E740481C1C}">
                <a14:useLocalDpi xmlns:a14="http://schemas.microsoft.com/office/drawing/2010/main" val="0"/>
              </a:ext>
            </a:extLst>
          </a:blip>
          <a:srcRect l="7467" r="7467" b="23757"/>
          <a:stretch/>
        </p:blipFill>
        <p:spPr bwMode="auto">
          <a:xfrm>
            <a:off x="4336652" y="2748844"/>
            <a:ext cx="3913538" cy="14215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23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Intersecting Geometry</a:t>
            </a:r>
            <a:endParaRPr lang="en-US" dirty="0"/>
          </a:p>
        </p:txBody>
      </p:sp>
      <p:pic>
        <p:nvPicPr>
          <p:cNvPr id="4098" name="Picture 2" descr="Image result for 3d printing intersecting geomet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5946" y="2249488"/>
            <a:ext cx="8356933"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10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3806" y="5416223"/>
            <a:ext cx="4572000" cy="1200329"/>
          </a:xfrm>
          <a:prstGeom prst="rect">
            <a:avLst/>
          </a:prstGeom>
        </p:spPr>
        <p:txBody>
          <a:bodyPr>
            <a:spAutoFit/>
          </a:bodyPr>
          <a:lstStyle/>
          <a:p>
            <a:r>
              <a:rPr lang="en-US" dirty="0"/>
              <a:t>1984 – Charles “Chuck” Hull of 3D Systems develops first prototype 3D printer.   He called it </a:t>
            </a:r>
            <a:r>
              <a:rPr lang="en-US" dirty="0" err="1"/>
              <a:t>stereolithography</a:t>
            </a:r>
            <a:r>
              <a:rPr lang="en-US" dirty="0"/>
              <a:t> and developed the STL file format widely used today.</a:t>
            </a:r>
          </a:p>
        </p:txBody>
      </p:sp>
      <p:sp>
        <p:nvSpPr>
          <p:cNvPr id="7" name="Title 6"/>
          <p:cNvSpPr>
            <a:spLocks noGrp="1"/>
          </p:cNvSpPr>
          <p:nvPr>
            <p:ph type="title"/>
          </p:nvPr>
        </p:nvSpPr>
        <p:spPr/>
        <p:txBody>
          <a:bodyPr>
            <a:normAutofit/>
          </a:bodyPr>
          <a:lstStyle/>
          <a:p>
            <a:r>
              <a:rPr lang="en-US" dirty="0" smtClean="0"/>
              <a:t>3d </a:t>
            </a:r>
            <a:r>
              <a:rPr lang="en-US" dirty="0" err="1" smtClean="0"/>
              <a:t>printinG</a:t>
            </a:r>
            <a:r>
              <a:rPr lang="en-US" dirty="0" smtClean="0"/>
              <a:t> </a:t>
            </a:r>
            <a:r>
              <a:rPr lang="en-US" dirty="0" smtClean="0"/>
              <a:t>- </a:t>
            </a:r>
            <a:r>
              <a:rPr lang="en-US" dirty="0"/>
              <a:t>Origin </a:t>
            </a:r>
            <a:r>
              <a:rPr lang="en-US" dirty="0" smtClean="0"/>
              <a:t>Story</a:t>
            </a:r>
            <a:endParaRPr lang="en-US" dirty="0"/>
          </a:p>
        </p:txBody>
      </p:sp>
      <p:sp>
        <p:nvSpPr>
          <p:cNvPr id="9" name="Content Placeholder 8"/>
          <p:cNvSpPr txBox="1">
            <a:spLocks noGrp="1"/>
          </p:cNvSpPr>
          <p:nvPr>
            <p:ph sz="half" idx="1"/>
          </p:nvPr>
        </p:nvSpPr>
        <p:spPr>
          <a:xfrm>
            <a:off x="1141410" y="2249486"/>
            <a:ext cx="4878390" cy="4049314"/>
          </a:xfrm>
          <a:prstGeom prst="rect">
            <a:avLst/>
          </a:prstGeom>
          <a:noFill/>
        </p:spPr>
        <p:txBody>
          <a:bodyPr wrap="square" rtlCol="0">
            <a:spAutoFit/>
          </a:bodyPr>
          <a:lstStyle/>
          <a:p>
            <a:r>
              <a:rPr lang="en-US" dirty="0"/>
              <a:t>3D printing or “rapid prototyping” is used in manufacturing to create models and prototypes quickly.  Although tradition manufacturing processes, like injection molding, are cheaper per unit they are expensive and time consuming to setup (tooling) and so a quick alternative was needed.</a:t>
            </a:r>
          </a:p>
        </p:txBody>
      </p:sp>
      <p:pic>
        <p:nvPicPr>
          <p:cNvPr id="11" name="Content Placeholder 10" descr="chuck-hull-lab.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647910"/>
            <a:ext cx="4875213" cy="2744867"/>
          </a:xfrm>
          <a:prstGeom prst="rect">
            <a:avLst/>
          </a:prstGeom>
        </p:spPr>
      </p:pic>
    </p:spTree>
    <p:extLst>
      <p:ext uri="{BB962C8B-B14F-4D97-AF65-F5344CB8AC3E}">
        <p14:creationId xmlns:p14="http://schemas.microsoft.com/office/powerpoint/2010/main" val="43119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Additive manufacturing</a:t>
            </a:r>
            <a:endParaRPr lang="en-US" dirty="0"/>
          </a:p>
        </p:txBody>
      </p:sp>
      <p:sp>
        <p:nvSpPr>
          <p:cNvPr id="10" name="Content Placeholder 9"/>
          <p:cNvSpPr txBox="1">
            <a:spLocks noGrp="1"/>
          </p:cNvSpPr>
          <p:nvPr>
            <p:ph idx="1"/>
          </p:nvPr>
        </p:nvSpPr>
        <p:spPr>
          <a:xfrm>
            <a:off x="1141412" y="2249487"/>
            <a:ext cx="9905999" cy="2564805"/>
          </a:xfrm>
          <a:prstGeom prst="rect">
            <a:avLst/>
          </a:prstGeom>
          <a:noFill/>
        </p:spPr>
        <p:txBody>
          <a:bodyPr wrap="square" rtlCol="0">
            <a:spAutoFit/>
          </a:bodyPr>
          <a:lstStyle/>
          <a:p>
            <a:r>
              <a:rPr lang="en-US" sz="2000" dirty="0"/>
              <a:t>-3D printing is an additive manufacturing process that creates 3 dimensional objects from 3 dimensional digital information.  </a:t>
            </a:r>
          </a:p>
          <a:p>
            <a:r>
              <a:rPr lang="en-US" sz="2000" dirty="0"/>
              <a:t>-3 dimensional digital models are “sliced” into many 2 dimensional cross-sections that are then “printed” one on top of the other</a:t>
            </a:r>
            <a:r>
              <a:rPr lang="en-US" sz="2000" dirty="0" smtClean="0"/>
              <a:t>.</a:t>
            </a:r>
            <a:endParaRPr lang="en-US" sz="2000" dirty="0"/>
          </a:p>
          <a:p>
            <a:r>
              <a:rPr lang="en-US" sz="2000" dirty="0"/>
              <a:t>-There are other 3D printers that are a subtractive manufacturing process (CNC, milling) but these are usually considered a separate group and are often referred to as “machining.”</a:t>
            </a:r>
          </a:p>
        </p:txBody>
      </p:sp>
      <p:pic>
        <p:nvPicPr>
          <p:cNvPr id="9" name="Content Placeholder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34000" y="4724400"/>
            <a:ext cx="5800433" cy="2042620"/>
          </a:xfrm>
          <a:prstGeom prst="rect">
            <a:avLst/>
          </a:prstGeom>
        </p:spPr>
      </p:pic>
    </p:spTree>
    <p:extLst>
      <p:ext uri="{BB962C8B-B14F-4D97-AF65-F5344CB8AC3E}">
        <p14:creationId xmlns:p14="http://schemas.microsoft.com/office/powerpoint/2010/main" val="295533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3D modeling</a:t>
            </a:r>
            <a:endParaRPr lang="en-US" dirty="0"/>
          </a:p>
        </p:txBody>
      </p:sp>
      <p:sp>
        <p:nvSpPr>
          <p:cNvPr id="8" name="Content Placeholder 7"/>
          <p:cNvSpPr txBox="1">
            <a:spLocks noGrp="1"/>
          </p:cNvSpPr>
          <p:nvPr>
            <p:ph sz="half" idx="1"/>
          </p:nvPr>
        </p:nvSpPr>
        <p:spPr>
          <a:xfrm>
            <a:off x="1141410" y="2249486"/>
            <a:ext cx="4878389" cy="1540422"/>
          </a:xfrm>
          <a:prstGeom prst="rect">
            <a:avLst/>
          </a:prstGeom>
          <a:noFill/>
        </p:spPr>
        <p:txBody>
          <a:bodyPr wrap="square" rtlCol="0">
            <a:spAutoFit/>
          </a:bodyPr>
          <a:lstStyle/>
          <a:p>
            <a:r>
              <a:rPr lang="en-US" sz="2000" dirty="0"/>
              <a:t>First you start with a 3D </a:t>
            </a:r>
            <a:r>
              <a:rPr lang="en-US" sz="2000" dirty="0" smtClean="0"/>
              <a:t>model:</a:t>
            </a:r>
          </a:p>
          <a:p>
            <a:pPr lvl="1"/>
            <a:r>
              <a:rPr lang="en-US" sz="1600" dirty="0" smtClean="0"/>
              <a:t>Modeling with 3D CAD software</a:t>
            </a:r>
          </a:p>
          <a:p>
            <a:pPr lvl="1"/>
            <a:r>
              <a:rPr lang="en-US" sz="1600" dirty="0" smtClean="0"/>
              <a:t>Scan </a:t>
            </a:r>
            <a:r>
              <a:rPr lang="en-US" sz="1600" dirty="0"/>
              <a:t>an object with a 3D </a:t>
            </a:r>
            <a:r>
              <a:rPr lang="en-US" sz="1600" dirty="0" smtClean="0"/>
              <a:t>scanner</a:t>
            </a:r>
          </a:p>
          <a:p>
            <a:pPr lvl="1"/>
            <a:r>
              <a:rPr lang="en-US" sz="1600" dirty="0"/>
              <a:t>D</a:t>
            </a:r>
            <a:r>
              <a:rPr lang="en-US" sz="1600" dirty="0" smtClean="0"/>
              <a:t>ownload </a:t>
            </a:r>
            <a:r>
              <a:rPr lang="en-US" sz="1600" dirty="0"/>
              <a:t>an already made file.</a:t>
            </a:r>
          </a:p>
        </p:txBody>
      </p:sp>
      <p:pic>
        <p:nvPicPr>
          <p:cNvPr id="10" name="Content Placeholder 9" descr="F2MOJ91HIGILLKH.LARGE.jp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8665" y="2249488"/>
            <a:ext cx="4722282" cy="3541712"/>
          </a:xfrm>
          <a:prstGeom prst="rect">
            <a:avLst/>
          </a:prstGeom>
        </p:spPr>
      </p:pic>
    </p:spTree>
    <p:extLst>
      <p:ext uri="{BB962C8B-B14F-4D97-AF65-F5344CB8AC3E}">
        <p14:creationId xmlns:p14="http://schemas.microsoft.com/office/powerpoint/2010/main" val="8227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p:nvPr>
        </p:nvSpPr>
        <p:spPr>
          <a:xfrm>
            <a:off x="1141411" y="1145740"/>
            <a:ext cx="9906000" cy="424732"/>
          </a:xfrm>
          <a:prstGeom prst="rect">
            <a:avLst/>
          </a:prstGeom>
          <a:noFill/>
        </p:spPr>
        <p:txBody>
          <a:bodyPr wrap="square" rtlCol="0">
            <a:spAutoFit/>
          </a:bodyPr>
          <a:lstStyle/>
          <a:p>
            <a:r>
              <a:rPr lang="en-US" sz="2400" dirty="0" smtClean="0"/>
              <a:t>Slicing a 3d model with slicing software</a:t>
            </a:r>
            <a:endParaRPr lang="en-US" sz="2400" dirty="0"/>
          </a:p>
        </p:txBody>
      </p:sp>
      <p:sp>
        <p:nvSpPr>
          <p:cNvPr id="11" name="Text Placeholder 10"/>
          <p:cNvSpPr>
            <a:spLocks noGrp="1"/>
          </p:cNvSpPr>
          <p:nvPr>
            <p:ph type="body" idx="1"/>
          </p:nvPr>
        </p:nvSpPr>
        <p:spPr>
          <a:xfrm>
            <a:off x="1141411" y="2249486"/>
            <a:ext cx="9906000" cy="823912"/>
          </a:xfrm>
        </p:spPr>
        <p:txBody>
          <a:bodyPr>
            <a:normAutofit/>
          </a:bodyPr>
          <a:lstStyle/>
          <a:p>
            <a:r>
              <a:rPr lang="en-US" sz="2000" dirty="0"/>
              <a:t>Then 3D printing software “slices” the model into many 3D cross-sections.</a:t>
            </a:r>
          </a:p>
        </p:txBody>
      </p:sp>
      <p:pic>
        <p:nvPicPr>
          <p:cNvPr id="15" name="Content Placeholder 9" descr="process.png"/>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3312766"/>
            <a:ext cx="4875213" cy="2239068"/>
          </a:xfrm>
          <a:prstGeom prst="rect">
            <a:avLst/>
          </a:prstGeom>
        </p:spPr>
      </p:pic>
      <p:pic>
        <p:nvPicPr>
          <p:cNvPr id="16" name="Content Placeholder 8" descr="i.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41413" y="3726218"/>
            <a:ext cx="4878387" cy="1412164"/>
          </a:xfrm>
          <a:prstGeom prst="rect">
            <a:avLst/>
          </a:prstGeom>
        </p:spPr>
      </p:pic>
    </p:spTree>
    <p:extLst>
      <p:ext uri="{BB962C8B-B14F-4D97-AF65-F5344CB8AC3E}">
        <p14:creationId xmlns:p14="http://schemas.microsoft.com/office/powerpoint/2010/main" val="187125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Slicing 3d models</a:t>
            </a:r>
            <a:endParaRPr lang="en-US" dirty="0"/>
          </a:p>
        </p:txBody>
      </p:sp>
      <p:pic>
        <p:nvPicPr>
          <p:cNvPr id="5" name="Content Placeholder 4" descr="svx_large-625x429.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4495" y="2249488"/>
            <a:ext cx="5159836" cy="3541712"/>
          </a:xfrm>
          <a:prstGeom prst="rect">
            <a:avLst/>
          </a:prstGeom>
        </p:spPr>
      </p:pic>
    </p:spTree>
    <p:extLst>
      <p:ext uri="{BB962C8B-B14F-4D97-AF65-F5344CB8AC3E}">
        <p14:creationId xmlns:p14="http://schemas.microsoft.com/office/powerpoint/2010/main" val="11215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sliced model and printing instructions to printer</a:t>
            </a:r>
            <a:endParaRPr lang="en-US" dirty="0"/>
          </a:p>
        </p:txBody>
      </p:sp>
      <p:sp>
        <p:nvSpPr>
          <p:cNvPr id="11" name="Content Placeholder 10"/>
          <p:cNvSpPr>
            <a:spLocks noGrp="1"/>
          </p:cNvSpPr>
          <p:nvPr>
            <p:ph sz="half" idx="1"/>
          </p:nvPr>
        </p:nvSpPr>
        <p:spPr/>
        <p:txBody>
          <a:bodyPr>
            <a:normAutofit fontScale="92500" lnSpcReduction="20000"/>
          </a:bodyPr>
          <a:lstStyle/>
          <a:p>
            <a:r>
              <a:rPr lang="en-US" dirty="0"/>
              <a:t>Once the 3D model is sliced the data is sent to a 3D printer which recreates the object one layer at a time, stacking consecutive layers atop one another.</a:t>
            </a:r>
          </a:p>
          <a:p>
            <a:r>
              <a:rPr lang="en-US" dirty="0"/>
              <a:t>3D printers move along 3 axis – X,Y, and </a:t>
            </a:r>
            <a:r>
              <a:rPr lang="en-US" dirty="0" smtClean="0"/>
              <a:t>Z</a:t>
            </a:r>
          </a:p>
          <a:p>
            <a:pPr lvl="1"/>
            <a:r>
              <a:rPr lang="en-US" dirty="0" smtClean="0"/>
              <a:t>X- </a:t>
            </a:r>
            <a:r>
              <a:rPr lang="en-US" dirty="0"/>
              <a:t>left to right</a:t>
            </a:r>
          </a:p>
          <a:p>
            <a:pPr lvl="1"/>
            <a:r>
              <a:rPr lang="en-US" dirty="0" smtClean="0"/>
              <a:t>Y- </a:t>
            </a:r>
            <a:r>
              <a:rPr lang="en-US" dirty="0"/>
              <a:t>back and forth</a:t>
            </a:r>
          </a:p>
          <a:p>
            <a:pPr lvl="1"/>
            <a:r>
              <a:rPr lang="en-US" dirty="0"/>
              <a:t>Z – up and </a:t>
            </a:r>
            <a:r>
              <a:rPr lang="en-US" dirty="0" smtClean="0"/>
              <a:t>down</a:t>
            </a:r>
            <a:endParaRPr lang="en-US" dirty="0"/>
          </a:p>
          <a:p>
            <a:endParaRPr lang="en-US" dirty="0"/>
          </a:p>
        </p:txBody>
      </p:sp>
      <p:pic>
        <p:nvPicPr>
          <p:cNvPr id="1026" name="Picture 2" descr="http://www.ageofinnovation.org/gallery/The-ABCs-of-3D-printers-picutre/The-ABCs-of-3D-printer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248665" y="2249488"/>
            <a:ext cx="4722282" cy="354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8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Representation using cut stacked cardboard</a:t>
            </a:r>
            <a:endParaRPr lang="en-US" sz="3200" dirty="0"/>
          </a:p>
        </p:txBody>
      </p:sp>
      <p:pic>
        <p:nvPicPr>
          <p:cNvPr id="7" name="Content Placeholder 6" descr="cardboard_pear_by_begin_r.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1445" y="2249488"/>
            <a:ext cx="5305935" cy="3541712"/>
          </a:xfrm>
          <a:prstGeom prst="rect">
            <a:avLst/>
          </a:prstGeom>
        </p:spPr>
      </p:pic>
    </p:spTree>
    <p:extLst>
      <p:ext uri="{BB962C8B-B14F-4D97-AF65-F5344CB8AC3E}">
        <p14:creationId xmlns:p14="http://schemas.microsoft.com/office/powerpoint/2010/main" val="269217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379531233_0abe225121_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854993"/>
            <a:ext cx="3810000" cy="3452813"/>
          </a:xfrm>
          <a:prstGeom prst="rect">
            <a:avLst/>
          </a:prstGeom>
        </p:spPr>
      </p:pic>
      <p:pic>
        <p:nvPicPr>
          <p:cNvPr id="3" name="Picture 2" descr="14379506063_10417531e9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224" y="1781908"/>
            <a:ext cx="3429000" cy="4572000"/>
          </a:xfrm>
          <a:prstGeom prst="rect">
            <a:avLst/>
          </a:prstGeom>
        </p:spPr>
      </p:pic>
      <p:pic>
        <p:nvPicPr>
          <p:cNvPr id="4" name="Picture 3" descr="14172700458_a8117d3d44_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581400"/>
            <a:ext cx="3657600" cy="2743200"/>
          </a:xfrm>
          <a:prstGeom prst="rect">
            <a:avLst/>
          </a:prstGeom>
        </p:spPr>
      </p:pic>
      <p:sp>
        <p:nvSpPr>
          <p:cNvPr id="5" name="Title 4"/>
          <p:cNvSpPr>
            <a:spLocks noGrp="1"/>
          </p:cNvSpPr>
          <p:nvPr>
            <p:ph type="title"/>
          </p:nvPr>
        </p:nvSpPr>
        <p:spPr/>
        <p:txBody>
          <a:bodyPr>
            <a:normAutofit/>
          </a:bodyPr>
          <a:lstStyle/>
          <a:p>
            <a:r>
              <a:rPr lang="en-US" sz="3200" dirty="0"/>
              <a:t>Representation using cut stacked cardboard</a:t>
            </a:r>
          </a:p>
        </p:txBody>
      </p:sp>
    </p:spTree>
    <p:extLst>
      <p:ext uri="{BB962C8B-B14F-4D97-AF65-F5344CB8AC3E}">
        <p14:creationId xmlns:p14="http://schemas.microsoft.com/office/powerpoint/2010/main" val="262433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385</TotalTime>
  <Words>458</Words>
  <Application>Microsoft Office PowerPoint</Application>
  <PresentationFormat>Widescreen</PresentationFormat>
  <Paragraphs>47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Tw Cen MT</vt:lpstr>
      <vt:lpstr>Circuit</vt:lpstr>
      <vt:lpstr>What is 3d printing</vt:lpstr>
      <vt:lpstr>3d printinG - Origin Story</vt:lpstr>
      <vt:lpstr>Additive manufacturing</vt:lpstr>
      <vt:lpstr>3D modeling</vt:lpstr>
      <vt:lpstr>Slicing a 3d model with slicing software</vt:lpstr>
      <vt:lpstr>Slicing 3d models</vt:lpstr>
      <vt:lpstr>Sending sliced model and printing instructions to printer</vt:lpstr>
      <vt:lpstr>Representation using cut stacked cardboard</vt:lpstr>
      <vt:lpstr>Representation using cut stacked cardboard</vt:lpstr>
      <vt:lpstr>Variations of 3D Printing Technology</vt:lpstr>
      <vt:lpstr>Common Variations of 3D Printers:</vt:lpstr>
      <vt:lpstr>Stereolithography </vt:lpstr>
      <vt:lpstr>fdm</vt:lpstr>
      <vt:lpstr>Preparing you files for 3D Printing</vt:lpstr>
      <vt:lpstr>Preparing you files for 3D Printing </vt:lpstr>
      <vt:lpstr>Overhangs and supports</vt:lpstr>
      <vt:lpstr>Intersecting Geometry</vt:lpstr>
    </vt:vector>
  </TitlesOfParts>
  <Company>Queens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F Greco</dc:creator>
  <cp:lastModifiedBy>Acquesta, Brian C</cp:lastModifiedBy>
  <cp:revision>46</cp:revision>
  <dcterms:created xsi:type="dcterms:W3CDTF">2015-03-12T16:29:02Z</dcterms:created>
  <dcterms:modified xsi:type="dcterms:W3CDTF">2018-11-13T21:25:33Z</dcterms:modified>
</cp:coreProperties>
</file>