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8" r:id="rId1"/>
  </p:sldMasterIdLst>
  <p:notesMasterIdLst>
    <p:notesMasterId r:id="rId46"/>
  </p:notesMasterIdLst>
  <p:handoutMasterIdLst>
    <p:handoutMasterId r:id="rId47"/>
  </p:handoutMasterIdLst>
  <p:sldIdLst>
    <p:sldId id="572" r:id="rId2"/>
    <p:sldId id="416" r:id="rId3"/>
    <p:sldId id="422" r:id="rId4"/>
    <p:sldId id="571" r:id="rId5"/>
    <p:sldId id="566" r:id="rId6"/>
    <p:sldId id="564" r:id="rId7"/>
    <p:sldId id="565" r:id="rId8"/>
    <p:sldId id="543" r:id="rId9"/>
    <p:sldId id="544" r:id="rId10"/>
    <p:sldId id="555" r:id="rId11"/>
    <p:sldId id="552" r:id="rId12"/>
    <p:sldId id="553" r:id="rId13"/>
    <p:sldId id="573" r:id="rId14"/>
    <p:sldId id="574" r:id="rId15"/>
    <p:sldId id="575" r:id="rId16"/>
    <p:sldId id="576" r:id="rId17"/>
    <p:sldId id="577" r:id="rId18"/>
    <p:sldId id="578" r:id="rId19"/>
    <p:sldId id="579" r:id="rId20"/>
    <p:sldId id="349" r:id="rId21"/>
    <p:sldId id="401" r:id="rId22"/>
    <p:sldId id="568" r:id="rId23"/>
    <p:sldId id="569" r:id="rId24"/>
    <p:sldId id="570" r:id="rId25"/>
    <p:sldId id="385" r:id="rId26"/>
    <p:sldId id="493" r:id="rId27"/>
    <p:sldId id="351" r:id="rId28"/>
    <p:sldId id="403" r:id="rId29"/>
    <p:sldId id="557" r:id="rId30"/>
    <p:sldId id="556" r:id="rId31"/>
    <p:sldId id="352" r:id="rId32"/>
    <p:sldId id="404" r:id="rId33"/>
    <p:sldId id="563" r:id="rId34"/>
    <p:sldId id="456" r:id="rId35"/>
    <p:sldId id="467" r:id="rId36"/>
    <p:sldId id="558" r:id="rId37"/>
    <p:sldId id="580" r:id="rId38"/>
    <p:sldId id="541" r:id="rId39"/>
    <p:sldId id="462" r:id="rId40"/>
    <p:sldId id="353" r:id="rId41"/>
    <p:sldId id="405" r:id="rId42"/>
    <p:sldId id="542" r:id="rId43"/>
    <p:sldId id="469" r:id="rId44"/>
    <p:sldId id="581" r:id="rId4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5pPr>
    <a:lvl6pPr marL="2286000" algn="l" defTabSz="457200" rtl="0" eaLnBrk="1" latinLnBrk="0" hangingPunct="1">
      <a:defRPr kern="1200">
        <a:solidFill>
          <a:schemeClr val="tx1"/>
        </a:solidFill>
        <a:latin typeface="Tahoma" charset="0"/>
        <a:ea typeface="ＭＳ Ｐゴシック" charset="0"/>
        <a:cs typeface="ＭＳ Ｐゴシック" charset="0"/>
      </a:defRPr>
    </a:lvl6pPr>
    <a:lvl7pPr marL="2743200" algn="l" defTabSz="457200" rtl="0" eaLnBrk="1" latinLnBrk="0" hangingPunct="1">
      <a:defRPr kern="1200">
        <a:solidFill>
          <a:schemeClr val="tx1"/>
        </a:solidFill>
        <a:latin typeface="Tahoma" charset="0"/>
        <a:ea typeface="ＭＳ Ｐゴシック" charset="0"/>
        <a:cs typeface="ＭＳ Ｐゴシック" charset="0"/>
      </a:defRPr>
    </a:lvl7pPr>
    <a:lvl8pPr marL="3200400" algn="l" defTabSz="457200" rtl="0" eaLnBrk="1" latinLnBrk="0" hangingPunct="1">
      <a:defRPr kern="1200">
        <a:solidFill>
          <a:schemeClr val="tx1"/>
        </a:solidFill>
        <a:latin typeface="Tahoma" charset="0"/>
        <a:ea typeface="ＭＳ Ｐゴシック" charset="0"/>
        <a:cs typeface="ＭＳ Ｐゴシック" charset="0"/>
      </a:defRPr>
    </a:lvl8pPr>
    <a:lvl9pPr marL="3657600" algn="l" defTabSz="457200" rtl="0" eaLnBrk="1" latinLnBrk="0" hangingPunct="1">
      <a:defRPr kern="1200">
        <a:solidFill>
          <a:schemeClr val="tx1"/>
        </a:solidFill>
        <a:latin typeface="Tahom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882" autoAdjust="0"/>
  </p:normalViewPr>
  <p:slideViewPr>
    <p:cSldViewPr>
      <p:cViewPr varScale="1">
        <p:scale>
          <a:sx n="96" d="100"/>
          <a:sy n="96" d="100"/>
        </p:scale>
        <p:origin x="1445" y="293"/>
      </p:cViewPr>
      <p:guideLst>
        <p:guide orient="horz" pos="2160"/>
        <p:guide pos="3840"/>
      </p:guideLst>
    </p:cSldViewPr>
  </p:slideViewPr>
  <p:notesTextViewPr>
    <p:cViewPr>
      <p:scale>
        <a:sx n="100" d="100"/>
        <a:sy n="100" d="100"/>
      </p:scale>
      <p:origin x="0" y="0"/>
    </p:cViewPr>
  </p:notesTextViewPr>
  <p:sorterViewPr>
    <p:cViewPr>
      <p:scale>
        <a:sx n="66" d="100"/>
        <a:sy n="66" d="100"/>
      </p:scale>
      <p:origin x="0" y="150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 Acquesta" userId="3c7151fb508f52a6" providerId="LiveId" clId="{273FAA85-CEAC-4C80-9F69-9637C35F9650}"/>
    <pc:docChg chg="modSld sldOrd">
      <pc:chgData name="Brian Acquesta" userId="3c7151fb508f52a6" providerId="LiveId" clId="{273FAA85-CEAC-4C80-9F69-9637C35F9650}" dt="2025-02-10T18:03:50.071" v="3"/>
      <pc:docMkLst>
        <pc:docMk/>
      </pc:docMkLst>
      <pc:sldChg chg="ord">
        <pc:chgData name="Brian Acquesta" userId="3c7151fb508f52a6" providerId="LiveId" clId="{273FAA85-CEAC-4C80-9F69-9637C35F9650}" dt="2025-02-10T18:03:22.793" v="1"/>
        <pc:sldMkLst>
          <pc:docMk/>
          <pc:sldMk cId="1505107625" sldId="579"/>
        </pc:sldMkLst>
      </pc:sldChg>
      <pc:sldChg chg="ord">
        <pc:chgData name="Brian Acquesta" userId="3c7151fb508f52a6" providerId="LiveId" clId="{273FAA85-CEAC-4C80-9F69-9637C35F9650}" dt="2025-02-10T18:03:50.071" v="3"/>
        <pc:sldMkLst>
          <pc:docMk/>
          <pc:sldMk cId="3171431842" sldId="58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46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cs typeface="+mn-cs"/>
              </a:defRPr>
            </a:lvl1pPr>
          </a:lstStyle>
          <a:p>
            <a:pPr>
              <a:defRPr/>
            </a:pPr>
            <a:endParaRPr lang="en-US"/>
          </a:p>
        </p:txBody>
      </p:sp>
      <p:sp>
        <p:nvSpPr>
          <p:cNvPr id="45465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cs typeface="+mn-cs"/>
              </a:defRPr>
            </a:lvl1pPr>
          </a:lstStyle>
          <a:p>
            <a:pPr>
              <a:defRPr/>
            </a:pPr>
            <a:endParaRPr lang="en-US"/>
          </a:p>
        </p:txBody>
      </p:sp>
      <p:sp>
        <p:nvSpPr>
          <p:cNvPr id="45466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cs typeface="+mn-cs"/>
              </a:defRPr>
            </a:lvl1pPr>
          </a:lstStyle>
          <a:p>
            <a:pPr>
              <a:defRPr/>
            </a:pPr>
            <a:endParaRPr lang="en-US"/>
          </a:p>
        </p:txBody>
      </p:sp>
      <p:sp>
        <p:nvSpPr>
          <p:cNvPr id="45466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cs typeface="+mn-cs"/>
              </a:defRPr>
            </a:lvl1pPr>
          </a:lstStyle>
          <a:p>
            <a:pPr>
              <a:defRPr/>
            </a:pPr>
            <a:fld id="{978768E9-6714-264C-A060-341C9EC8A138}" type="slidenum">
              <a:rPr lang="en-US"/>
              <a:pPr>
                <a:defRPr/>
              </a:pPr>
              <a:t>‹#›</a:t>
            </a:fld>
            <a:endParaRPr lang="en-US"/>
          </a:p>
        </p:txBody>
      </p:sp>
    </p:spTree>
    <p:extLst>
      <p:ext uri="{BB962C8B-B14F-4D97-AF65-F5344CB8AC3E}">
        <p14:creationId xmlns:p14="http://schemas.microsoft.com/office/powerpoint/2010/main" val="9276080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cs typeface="+mn-cs"/>
              </a:defRPr>
            </a:lvl1pPr>
          </a:lstStyle>
          <a:p>
            <a:pPr>
              <a:defRPr/>
            </a:pPr>
            <a:endParaRPr lang="en-US"/>
          </a:p>
        </p:txBody>
      </p:sp>
      <p:sp>
        <p:nvSpPr>
          <p:cNvPr id="12902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cs typeface="+mn-cs"/>
              </a:defRPr>
            </a:lvl1pPr>
          </a:lstStyle>
          <a:p>
            <a:pPr>
              <a:defRPr/>
            </a:pPr>
            <a:endParaRPr lang="en-US"/>
          </a:p>
        </p:txBody>
      </p:sp>
      <p:sp>
        <p:nvSpPr>
          <p:cNvPr id="12902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12902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903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cs typeface="+mn-cs"/>
              </a:defRPr>
            </a:lvl1pPr>
          </a:lstStyle>
          <a:p>
            <a:pPr>
              <a:defRPr/>
            </a:pPr>
            <a:endParaRPr lang="en-US"/>
          </a:p>
        </p:txBody>
      </p:sp>
      <p:sp>
        <p:nvSpPr>
          <p:cNvPr id="12903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cs typeface="+mn-cs"/>
              </a:defRPr>
            </a:lvl1pPr>
          </a:lstStyle>
          <a:p>
            <a:pPr>
              <a:defRPr/>
            </a:pPr>
            <a:fld id="{7523DCB9-63E8-664A-B496-6AB974E39C0C}" type="slidenum">
              <a:rPr lang="en-US"/>
              <a:pPr>
                <a:defRPr/>
              </a:pPr>
              <a:t>‹#›</a:t>
            </a:fld>
            <a:endParaRPr lang="en-US"/>
          </a:p>
        </p:txBody>
      </p:sp>
    </p:spTree>
    <p:extLst>
      <p:ext uri="{BB962C8B-B14F-4D97-AF65-F5344CB8AC3E}">
        <p14:creationId xmlns:p14="http://schemas.microsoft.com/office/powerpoint/2010/main" val="15885474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pbs.org/wgbh/buildingbig/bridge/index.html"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memory.loc.gov/cgi-bin/query/r?ammem/hh,magbell,consrvbib,dag,fsaall,papr,fmuever,mmorse,pan,gmd,denn,wtc,detr,horyd,hawp,awh,awhbib,wright:@OR(@field(AUTHOR+@3(Horydczak,+Theodor,+ca++1890+1971,+))+@field(OTHER+@3(Horydczak,+Theodor,+ca++1890+197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memory.loc.gov/cgi-bin/query/r?ammem/manz,eaa,aap,aaeo,rbaapcbib,aasm,ftvbib,aaodyssey,hh,gottscho,mharendt,bbpix,bbcards,spaldingbib,magbell,berl,lbcoll,rbpebib,calbkbib,tccc,lhbcbbib,cdn,cic,cwband,cwnyhs,gmd,mreynoldsbib,mtaft,cwar,cola,consrvbib,bdsbib,coolbib,coplandbib,curt,dag,musdibib,fsaall,mfd,papr,aep,fine,fmuever,dcm,cmns,flwpabib,afcreed,cowellbib,toddbib,lomaxbib,ngp,afcwwgbib,haybib,raelbib,hurston,gottlieb,mtj,alad,wpa,mal,scsm,mcc,mymhiwebib,mmorse,aipn,ncpm,ncpsbib,afcwip,fawbib,omhbib,pan,afcpearl,vv,wpapos,psbib,pin,presp,lhbprbib,qlt,ncr,relpet,mussm,dukesm,afcesnbib,mesnbib,llstbib,denn,amss,uncall,fpnas,svybib,runyon,wtc,lhbtnbib,detr,hlaw,lhbumbib,upboverbib,varstg,horyd,mgw,hawp,nawbib,suffrg,awh,awhbib,nfor,sgp,wright:@OR(@field(AUTHOR+@3(Beam,+George+L++1868+1935++))+@field(OTHER+@3(Beam,+George+L++1868+1935++)))"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041C930-3F74-EE48-85D7-0E665A7C2948}" type="slidenum">
              <a:rPr lang="en-US"/>
              <a:pPr>
                <a:defRPr/>
              </a:pPr>
              <a:t>10</a:t>
            </a:fld>
            <a:endParaRPr lang="en-US"/>
          </a:p>
        </p:txBody>
      </p:sp>
      <p:sp>
        <p:nvSpPr>
          <p:cNvPr id="52838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528387" name="Rectangle 3"/>
          <p:cNvSpPr>
            <a:spLocks noGrp="1" noChangeArrowheads="1"/>
          </p:cNvSpPr>
          <p:nvPr>
            <p:ph type="body" idx="1"/>
          </p:nvPr>
        </p:nvSpPr>
        <p:spPr/>
        <p:txBody>
          <a:bodyPr/>
          <a:lstStyle/>
          <a:p>
            <a:pPr eaLnBrk="1" hangingPunct="1">
              <a:defRPr/>
            </a:pPr>
            <a:r>
              <a:rPr lang="en-US">
                <a:cs typeface="+mn-cs"/>
              </a:rPr>
              <a:t>enz_bridge.jpg</a:t>
            </a:r>
          </a:p>
        </p:txBody>
      </p:sp>
    </p:spTree>
    <p:extLst>
      <p:ext uri="{BB962C8B-B14F-4D97-AF65-F5344CB8AC3E}">
        <p14:creationId xmlns:p14="http://schemas.microsoft.com/office/powerpoint/2010/main" val="2590775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66E20CA-B7E2-E640-9C6E-BCEF2FC6B0CD}" type="slidenum">
              <a:rPr lang="en-US"/>
              <a:pPr>
                <a:defRPr/>
              </a:pPr>
              <a:t>35</a:t>
            </a:fld>
            <a:endParaRPr lang="en-US"/>
          </a:p>
        </p:txBody>
      </p:sp>
      <p:sp>
        <p:nvSpPr>
          <p:cNvPr id="35942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359427" name="Rectangle 3"/>
          <p:cNvSpPr>
            <a:spLocks noGrp="1" noChangeArrowheads="1"/>
          </p:cNvSpPr>
          <p:nvPr>
            <p:ph type="body" idx="1"/>
          </p:nvPr>
        </p:nvSpPr>
        <p:spPr/>
        <p:txBody>
          <a:bodyPr/>
          <a:lstStyle/>
          <a:p>
            <a:pPr eaLnBrk="1" hangingPunct="1">
              <a:defRPr/>
            </a:pPr>
            <a:r>
              <a:rPr lang="en-US">
                <a:cs typeface="+mn-cs"/>
              </a:rPr>
              <a:t>brooklynbridge</a:t>
            </a:r>
          </a:p>
        </p:txBody>
      </p:sp>
    </p:spTree>
    <p:extLst>
      <p:ext uri="{BB962C8B-B14F-4D97-AF65-F5344CB8AC3E}">
        <p14:creationId xmlns:p14="http://schemas.microsoft.com/office/powerpoint/2010/main" val="219951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4207906-EE37-F941-89B6-ACCA49EC4D6C}" type="slidenum">
              <a:rPr lang="en-US"/>
              <a:pPr>
                <a:defRPr/>
              </a:pPr>
              <a:t>38</a:t>
            </a:fld>
            <a:endParaRPr lang="en-US"/>
          </a:p>
        </p:txBody>
      </p:sp>
      <p:sp>
        <p:nvSpPr>
          <p:cNvPr id="49766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497667" name="Rectangle 3"/>
          <p:cNvSpPr>
            <a:spLocks noGrp="1" noChangeArrowheads="1"/>
          </p:cNvSpPr>
          <p:nvPr>
            <p:ph type="body" idx="1"/>
          </p:nvPr>
        </p:nvSpPr>
        <p:spPr/>
        <p:txBody>
          <a:bodyPr/>
          <a:lstStyle/>
          <a:p>
            <a:pPr eaLnBrk="1" hangingPunct="1">
              <a:defRPr/>
            </a:pPr>
            <a:r>
              <a:rPr lang="en-US">
                <a:cs typeface="+mn-cs"/>
              </a:rPr>
              <a:t>Tacoma Narrows Bridge collapsing, Tacoma, Washington, 1940</a:t>
            </a:r>
          </a:p>
          <a:p>
            <a:pPr eaLnBrk="1" hangingPunct="1">
              <a:defRPr/>
            </a:pPr>
            <a:r>
              <a:rPr lang="en-US">
                <a:cs typeface="+mn-cs"/>
              </a:rPr>
              <a:t>On the morning of November 7, 1940, the Tacoma Narrows Bridge twisted violently in 42-mile-per-hour winds and collapsed into the cold waters of the Puget Sound. The disaster -- which luckily took no human lives -- shook the engineering community and forever changed the way bridges were built around the world.</a:t>
            </a:r>
          </a:p>
          <a:p>
            <a:pPr eaLnBrk="1" hangingPunct="1">
              <a:defRPr/>
            </a:pPr>
            <a:r>
              <a:rPr lang="en-US">
                <a:cs typeface="+mn-cs"/>
              </a:rPr>
              <a:t>Roadway of Tacoma Narrows Bridge twisting violently in a windstorm, Tacoma, Washington, 1940</a:t>
            </a:r>
          </a:p>
        </p:txBody>
      </p:sp>
    </p:spTree>
    <p:extLst>
      <p:ext uri="{BB962C8B-B14F-4D97-AF65-F5344CB8AC3E}">
        <p14:creationId xmlns:p14="http://schemas.microsoft.com/office/powerpoint/2010/main" val="3994025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191BFBD-CE2E-9144-86C1-6885C2E893F6}" type="slidenum">
              <a:rPr lang="en-US"/>
              <a:pPr>
                <a:defRPr/>
              </a:pPr>
              <a:t>39</a:t>
            </a:fld>
            <a:endParaRPr lang="en-US"/>
          </a:p>
        </p:txBody>
      </p:sp>
      <p:sp>
        <p:nvSpPr>
          <p:cNvPr id="34918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349187" name="Rectangle 3"/>
          <p:cNvSpPr>
            <a:spLocks noGrp="1" noChangeArrowheads="1"/>
          </p:cNvSpPr>
          <p:nvPr>
            <p:ph type="body" idx="1"/>
          </p:nvPr>
        </p:nvSpPr>
        <p:spPr/>
        <p:txBody>
          <a:bodyPr/>
          <a:lstStyle/>
          <a:p>
            <a:pPr eaLnBrk="1" hangingPunct="1">
              <a:defRPr/>
            </a:pPr>
            <a:r>
              <a:rPr lang="en-US">
                <a:cs typeface="+mn-cs"/>
              </a:rPr>
              <a:t>Tacoma Narrows Bridge collapsing, Tacoma, Washington, 1940</a:t>
            </a:r>
          </a:p>
          <a:p>
            <a:pPr eaLnBrk="1" hangingPunct="1">
              <a:defRPr/>
            </a:pPr>
            <a:r>
              <a:rPr lang="en-US">
                <a:cs typeface="+mn-cs"/>
              </a:rPr>
              <a:t>On the morning of November 7, 1940, the Tacoma Narrows Bridge twisted violently in 42-mile-per-hour winds and collapsed into the cold waters of the Puget Sound. The disaster -- which luckily took no human lives -- shook the engineering community and forever changed the way bridges were built around the world.</a:t>
            </a:r>
          </a:p>
          <a:p>
            <a:pPr eaLnBrk="1" hangingPunct="1">
              <a:defRPr/>
            </a:pPr>
            <a:r>
              <a:rPr lang="en-US">
                <a:cs typeface="+mn-cs"/>
              </a:rPr>
              <a:t>Roadway of Tacoma Narrows Bridge twisting violently in a windstorm, Tacoma, Washington, 1940</a:t>
            </a:r>
          </a:p>
        </p:txBody>
      </p:sp>
    </p:spTree>
    <p:extLst>
      <p:ext uri="{BB962C8B-B14F-4D97-AF65-F5344CB8AC3E}">
        <p14:creationId xmlns:p14="http://schemas.microsoft.com/office/powerpoint/2010/main" val="200680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79073D-D82E-A143-8404-9AC33574977A}" type="slidenum">
              <a:rPr lang="en-US"/>
              <a:pPr>
                <a:defRPr/>
              </a:pPr>
              <a:t>42</a:t>
            </a:fld>
            <a:endParaRPr lang="en-US"/>
          </a:p>
        </p:txBody>
      </p:sp>
      <p:sp>
        <p:nvSpPr>
          <p:cNvPr id="499714"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499715" name="Rectangle 3"/>
          <p:cNvSpPr>
            <a:spLocks noGrp="1" noChangeArrowheads="1"/>
          </p:cNvSpPr>
          <p:nvPr>
            <p:ph type="body" idx="1"/>
          </p:nvPr>
        </p:nvSpPr>
        <p:spPr/>
        <p:txBody>
          <a:bodyPr/>
          <a:lstStyle/>
          <a:p>
            <a:pPr eaLnBrk="1" hangingPunct="1">
              <a:defRPr/>
            </a:pPr>
            <a:r>
              <a:rPr lang="en-US" b="1">
                <a:cs typeface="+mn-cs"/>
              </a:rPr>
              <a:t>Sunshine Skyway Bridge</a:t>
            </a:r>
          </a:p>
          <a:p>
            <a:pPr eaLnBrk="1" hangingPunct="1">
              <a:defRPr/>
            </a:pPr>
            <a:r>
              <a:rPr lang="en-US">
                <a:cs typeface="+mn-cs"/>
              </a:rPr>
              <a:t>Sunshine Skyway Bridge, St. Petersburg and Bradenton, Florida</a:t>
            </a:r>
            <a:r>
              <a:rPr lang="en-US">
                <a:cs typeface="+mn-cs"/>
                <a:hlinkClick r:id="rId3"/>
              </a:rPr>
              <a:t>http://www.pbs.org/wgbh/buildingbig/bridge/index.html</a:t>
            </a:r>
            <a:endParaRPr lang="en-US">
              <a:cs typeface="+mn-cs"/>
            </a:endParaRPr>
          </a:p>
        </p:txBody>
      </p:sp>
    </p:spTree>
    <p:extLst>
      <p:ext uri="{BB962C8B-B14F-4D97-AF65-F5344CB8AC3E}">
        <p14:creationId xmlns:p14="http://schemas.microsoft.com/office/powerpoint/2010/main" val="1873658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D718CE8-E026-D347-A5EC-B62BCE4BE939}" type="slidenum">
              <a:rPr lang="en-US"/>
              <a:pPr>
                <a:defRPr/>
              </a:pPr>
              <a:t>43</a:t>
            </a:fld>
            <a:endParaRPr lang="en-US"/>
          </a:p>
        </p:txBody>
      </p:sp>
      <p:sp>
        <p:nvSpPr>
          <p:cNvPr id="363522"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363523"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992027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4E841E4-3D5A-5844-975E-28793C257CDC}" type="slidenum">
              <a:rPr lang="en-US"/>
              <a:pPr>
                <a:defRPr/>
              </a:pPr>
              <a:t>11</a:t>
            </a:fld>
            <a:endParaRPr lang="en-US"/>
          </a:p>
        </p:txBody>
      </p:sp>
      <p:sp>
        <p:nvSpPr>
          <p:cNvPr id="522242"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522243" name="Rectangle 3"/>
          <p:cNvSpPr>
            <a:spLocks noGrp="1" noChangeArrowheads="1"/>
          </p:cNvSpPr>
          <p:nvPr>
            <p:ph type="body" idx="1"/>
          </p:nvPr>
        </p:nvSpPr>
        <p:spPr/>
        <p:txBody>
          <a:bodyPr/>
          <a:lstStyle/>
          <a:p>
            <a:pPr eaLnBrk="1" hangingPunct="1">
              <a:defRPr/>
            </a:pPr>
            <a:r>
              <a:rPr lang="en-US">
                <a:cs typeface="+mn-cs"/>
              </a:rPr>
              <a:t>Millennium Bridge</a:t>
            </a:r>
          </a:p>
        </p:txBody>
      </p:sp>
    </p:spTree>
    <p:extLst>
      <p:ext uri="{BB962C8B-B14F-4D97-AF65-F5344CB8AC3E}">
        <p14:creationId xmlns:p14="http://schemas.microsoft.com/office/powerpoint/2010/main" val="4179158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0D9E9EB-DC13-6B44-8DDF-392F3DFBAA47}" type="slidenum">
              <a:rPr lang="en-US"/>
              <a:pPr>
                <a:defRPr/>
              </a:pPr>
              <a:t>16</a:t>
            </a:fld>
            <a:endParaRPr lang="en-US"/>
          </a:p>
        </p:txBody>
      </p:sp>
      <p:sp>
        <p:nvSpPr>
          <p:cNvPr id="28262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282627" name="Rectangle 3"/>
          <p:cNvSpPr>
            <a:spLocks noGrp="1" noChangeArrowheads="1"/>
          </p:cNvSpPr>
          <p:nvPr>
            <p:ph type="body" idx="1"/>
          </p:nvPr>
        </p:nvSpPr>
        <p:spPr/>
        <p:txBody>
          <a:bodyPr/>
          <a:lstStyle/>
          <a:p>
            <a:pPr eaLnBrk="1" hangingPunct="1">
              <a:defRPr/>
            </a:pPr>
            <a:r>
              <a:rPr lang="en-US">
                <a:cs typeface="+mn-cs"/>
              </a:rPr>
              <a:t>aquaduct</a:t>
            </a:r>
          </a:p>
        </p:txBody>
      </p:sp>
    </p:spTree>
    <p:extLst>
      <p:ext uri="{BB962C8B-B14F-4D97-AF65-F5344CB8AC3E}">
        <p14:creationId xmlns:p14="http://schemas.microsoft.com/office/powerpoint/2010/main" val="1024147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E10494C-ABEA-E948-878E-DCE5D7501DF1}" type="slidenum">
              <a:rPr lang="en-US"/>
              <a:pPr>
                <a:defRPr/>
              </a:pPr>
              <a:t>17</a:t>
            </a:fld>
            <a:endParaRPr lang="en-US"/>
          </a:p>
        </p:txBody>
      </p:sp>
      <p:sp>
        <p:nvSpPr>
          <p:cNvPr id="43929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439299" name="Rectangle 3"/>
          <p:cNvSpPr>
            <a:spLocks noGrp="1" noChangeArrowheads="1"/>
          </p:cNvSpPr>
          <p:nvPr>
            <p:ph type="body" idx="1"/>
          </p:nvPr>
        </p:nvSpPr>
        <p:spPr/>
        <p:txBody>
          <a:bodyPr/>
          <a:lstStyle/>
          <a:p>
            <a:pPr eaLnBrk="1" hangingPunct="1">
              <a:defRPr/>
            </a:pPr>
            <a:r>
              <a:rPr lang="en-US" b="1">
                <a:cs typeface="+mn-cs"/>
              </a:rPr>
              <a:t>Bridges. Stone bridge in Rock Creek Park.</a:t>
            </a:r>
            <a:r>
              <a:rPr lang="en-US">
                <a:cs typeface="+mn-cs"/>
              </a:rPr>
              <a:t> </a:t>
            </a:r>
            <a:endParaRPr lang="en-US">
              <a:cs typeface="+mn-cs"/>
              <a:hlinkClick r:id="rId3"/>
            </a:endParaRPr>
          </a:p>
          <a:p>
            <a:pPr eaLnBrk="1" hangingPunct="1">
              <a:defRPr/>
            </a:pPr>
            <a:r>
              <a:rPr lang="en-US">
                <a:cs typeface="+mn-cs"/>
                <a:hlinkClick r:id="rId3"/>
              </a:rPr>
              <a:t>Horydczak, Theodor, ca. 1890-1971,</a:t>
            </a:r>
            <a:r>
              <a:rPr lang="en-US">
                <a:cs typeface="+mn-cs"/>
              </a:rPr>
              <a:t> photographer.</a:t>
            </a:r>
            <a:endParaRPr lang="en-US" b="1">
              <a:cs typeface="+mn-cs"/>
            </a:endParaRPr>
          </a:p>
          <a:p>
            <a:pPr eaLnBrk="1" hangingPunct="1">
              <a:defRPr/>
            </a:pPr>
            <a:r>
              <a:rPr lang="en-US" b="1">
                <a:cs typeface="+mn-cs"/>
              </a:rPr>
              <a:t>CREATED/PUBLISHED</a:t>
            </a:r>
            <a:br>
              <a:rPr lang="en-US">
                <a:cs typeface="+mn-cs"/>
              </a:rPr>
            </a:br>
            <a:r>
              <a:rPr lang="en-US">
                <a:cs typeface="+mn-cs"/>
              </a:rPr>
              <a:t>ca. 1920-ca. 1950. </a:t>
            </a:r>
            <a:endParaRPr lang="en-US" b="1">
              <a:cs typeface="+mn-cs"/>
            </a:endParaRPr>
          </a:p>
          <a:p>
            <a:pPr eaLnBrk="1" hangingPunct="1">
              <a:defRPr/>
            </a:pPr>
            <a:r>
              <a:rPr lang="en-US" b="1">
                <a:cs typeface="+mn-cs"/>
              </a:rPr>
              <a:t>NOTES</a:t>
            </a:r>
            <a:br>
              <a:rPr lang="en-US">
                <a:cs typeface="+mn-cs"/>
              </a:rPr>
            </a:br>
            <a:r>
              <a:rPr lang="en-US">
                <a:cs typeface="+mn-cs"/>
              </a:rPr>
              <a:t>Old negative number: 220. </a:t>
            </a:r>
          </a:p>
        </p:txBody>
      </p:sp>
    </p:spTree>
    <p:extLst>
      <p:ext uri="{BB962C8B-B14F-4D97-AF65-F5344CB8AC3E}">
        <p14:creationId xmlns:p14="http://schemas.microsoft.com/office/powerpoint/2010/main" val="1652752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80B580F-0ECE-A840-89BD-BBB0B0EC458E}" type="slidenum">
              <a:rPr lang="en-US"/>
              <a:pPr>
                <a:defRPr/>
              </a:pPr>
              <a:t>18</a:t>
            </a:fld>
            <a:endParaRPr lang="en-US"/>
          </a:p>
        </p:txBody>
      </p:sp>
      <p:sp>
        <p:nvSpPr>
          <p:cNvPr id="29286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292867" name="Rectangle 3"/>
          <p:cNvSpPr>
            <a:spLocks noGrp="1" noChangeArrowheads="1"/>
          </p:cNvSpPr>
          <p:nvPr>
            <p:ph type="body" idx="1"/>
          </p:nvPr>
        </p:nvSpPr>
        <p:spPr/>
        <p:txBody>
          <a:bodyPr/>
          <a:lstStyle/>
          <a:p>
            <a:pPr eaLnBrk="1" hangingPunct="1">
              <a:defRPr/>
            </a:pPr>
            <a:r>
              <a:rPr lang="en-US" dirty="0">
                <a:cs typeface="+mn-cs"/>
              </a:rPr>
              <a:t>Ancient Roman</a:t>
            </a:r>
            <a:r>
              <a:rPr lang="en-US" baseline="0" dirty="0">
                <a:cs typeface="+mn-cs"/>
              </a:rPr>
              <a:t> Aqueduct in southern France. Crosses the </a:t>
            </a:r>
            <a:r>
              <a:rPr lang="en-US" baseline="0" dirty="0" err="1">
                <a:cs typeface="+mn-cs"/>
              </a:rPr>
              <a:t>Gardon</a:t>
            </a:r>
            <a:r>
              <a:rPr lang="en-US" baseline="0" dirty="0">
                <a:cs typeface="+mn-cs"/>
              </a:rPr>
              <a:t> River</a:t>
            </a:r>
            <a:endParaRPr lang="en-US" dirty="0">
              <a:cs typeface="+mn-cs"/>
            </a:endParaRPr>
          </a:p>
        </p:txBody>
      </p:sp>
    </p:spTree>
    <p:extLst>
      <p:ext uri="{BB962C8B-B14F-4D97-AF65-F5344CB8AC3E}">
        <p14:creationId xmlns:p14="http://schemas.microsoft.com/office/powerpoint/2010/main" val="375309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EAA9498-5600-FF4F-B2F8-890F8F05090B}" type="slidenum">
              <a:rPr lang="en-US"/>
              <a:pPr>
                <a:defRPr/>
              </a:pPr>
              <a:t>25</a:t>
            </a:fld>
            <a:endParaRPr lang="en-US"/>
          </a:p>
        </p:txBody>
      </p:sp>
      <p:sp>
        <p:nvSpPr>
          <p:cNvPr id="23245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232451" name="Rectangle 3"/>
          <p:cNvSpPr>
            <a:spLocks noGrp="1" noChangeArrowheads="1"/>
          </p:cNvSpPr>
          <p:nvPr>
            <p:ph type="body" idx="1"/>
          </p:nvPr>
        </p:nvSpPr>
        <p:spPr/>
        <p:txBody>
          <a:bodyPr/>
          <a:lstStyle/>
          <a:p>
            <a:pPr eaLnBrk="1" hangingPunct="1">
              <a:defRPr/>
            </a:pPr>
            <a:r>
              <a:rPr lang="en-US" b="1">
                <a:cs typeface="+mn-cs"/>
              </a:rPr>
              <a:t>D&amp;RG 5-span iron truss bridge #423A spanning the Grand (Colorado) River on the Montrose line at Grand Junction, Colorado / Geo. L. Beam.</a:t>
            </a:r>
            <a:r>
              <a:rPr lang="en-US">
                <a:cs typeface="+mn-cs"/>
              </a:rPr>
              <a:t> </a:t>
            </a:r>
            <a:endParaRPr lang="en-US">
              <a:cs typeface="+mn-cs"/>
              <a:hlinkClick r:id="rId3"/>
            </a:endParaRPr>
          </a:p>
          <a:p>
            <a:pPr eaLnBrk="1" hangingPunct="1">
              <a:defRPr/>
            </a:pPr>
            <a:r>
              <a:rPr lang="en-US">
                <a:cs typeface="+mn-cs"/>
                <a:hlinkClick r:id="rId3"/>
              </a:rPr>
              <a:t>Beam, George L. 1868-1935.</a:t>
            </a:r>
            <a:r>
              <a:rPr lang="en-US">
                <a:cs typeface="+mn-cs"/>
              </a:rPr>
              <a:t> (George Lytle),</a:t>
            </a:r>
            <a:endParaRPr lang="en-US" b="1">
              <a:cs typeface="+mn-cs"/>
            </a:endParaRPr>
          </a:p>
          <a:p>
            <a:pPr eaLnBrk="1" hangingPunct="1">
              <a:defRPr/>
            </a:pPr>
            <a:r>
              <a:rPr lang="en-US" b="1">
                <a:cs typeface="+mn-cs"/>
              </a:rPr>
              <a:t>CREATED/PUBLISHED</a:t>
            </a:r>
            <a:br>
              <a:rPr lang="en-US">
                <a:cs typeface="+mn-cs"/>
              </a:rPr>
            </a:br>
            <a:r>
              <a:rPr lang="en-US">
                <a:cs typeface="+mn-cs"/>
              </a:rPr>
              <a:t>1912? </a:t>
            </a:r>
            <a:endParaRPr lang="en-US" b="1">
              <a:cs typeface="+mn-cs"/>
            </a:endParaRPr>
          </a:p>
          <a:p>
            <a:pPr eaLnBrk="1" hangingPunct="1">
              <a:defRPr/>
            </a:pPr>
            <a:r>
              <a:rPr lang="en-US" b="1">
                <a:cs typeface="+mn-cs"/>
              </a:rPr>
              <a:t>SUMMARY</a:t>
            </a:r>
            <a:br>
              <a:rPr lang="en-US">
                <a:cs typeface="+mn-cs"/>
              </a:rPr>
            </a:br>
            <a:r>
              <a:rPr lang="en-US">
                <a:cs typeface="+mn-cs"/>
              </a:rPr>
              <a:t>View west of an iron </a:t>
            </a:r>
            <a:r>
              <a:rPr lang="en-US" b="1">
                <a:cs typeface="+mn-cs"/>
              </a:rPr>
              <a:t>truss</a:t>
            </a:r>
            <a:r>
              <a:rPr lang="en-US">
                <a:cs typeface="+mn-cs"/>
              </a:rPr>
              <a:t> </a:t>
            </a:r>
            <a:r>
              <a:rPr lang="en-US" b="1">
                <a:cs typeface="+mn-cs"/>
              </a:rPr>
              <a:t>bridge</a:t>
            </a:r>
            <a:r>
              <a:rPr lang="en-US">
                <a:cs typeface="+mn-cs"/>
              </a:rPr>
              <a:t> crossing the Colorado River on the Denver and Rio Grande Railroad Montrose line at Grand Junction, Colorado; people and horses are on a sand bar. </a:t>
            </a:r>
            <a:endParaRPr lang="en-US" b="1">
              <a:cs typeface="+mn-cs"/>
            </a:endParaRPr>
          </a:p>
          <a:p>
            <a:pPr eaLnBrk="1" hangingPunct="1">
              <a:defRPr/>
            </a:pPr>
            <a:r>
              <a:rPr lang="en-US" b="1">
                <a:cs typeface="+mn-cs"/>
              </a:rPr>
              <a:t>NOTES</a:t>
            </a:r>
            <a:br>
              <a:rPr lang="en-US">
                <a:cs typeface="+mn-cs"/>
              </a:rPr>
            </a:br>
            <a:r>
              <a:rPr lang="en-US">
                <a:cs typeface="+mn-cs"/>
              </a:rPr>
              <a:t>Title hand-written on negative sleeve, with: "neg file no. 291," "view west," "new </a:t>
            </a:r>
            <a:r>
              <a:rPr lang="en-US" b="1">
                <a:cs typeface="+mn-cs"/>
              </a:rPr>
              <a:t>bridge</a:t>
            </a:r>
            <a:r>
              <a:rPr lang="en-US">
                <a:cs typeface="+mn-cs"/>
              </a:rPr>
              <a:t> #432.52, five 147'3 1/2" through pin-connected </a:t>
            </a:r>
            <a:r>
              <a:rPr lang="en-US" b="1">
                <a:cs typeface="+mn-cs"/>
              </a:rPr>
              <a:t>trusses</a:t>
            </a:r>
            <a:r>
              <a:rPr lang="en-US">
                <a:cs typeface="+mn-cs"/>
              </a:rPr>
              <a:t> on original stone piers and abutments, manufactured by American </a:t>
            </a:r>
            <a:r>
              <a:rPr lang="en-US" b="1">
                <a:cs typeface="+mn-cs"/>
              </a:rPr>
              <a:t>Bridge</a:t>
            </a:r>
            <a:r>
              <a:rPr lang="en-US">
                <a:cs typeface="+mn-cs"/>
              </a:rPr>
              <a:t> Co, erected on old masonry 1903-1904 by contractors McCreary &amp; Willard," "argon - 3-4.5 s timer 1-2-3-5-6-7-8-10-11-13-15-16-18-20 on," and "print- J. L. Ozment - 9/9/1984." </a:t>
            </a:r>
          </a:p>
          <a:p>
            <a:pPr eaLnBrk="1" hangingPunct="1">
              <a:defRPr/>
            </a:pPr>
            <a:r>
              <a:rPr lang="en-US">
                <a:cs typeface="+mn-cs"/>
              </a:rPr>
              <a:t>Source: Jackson Thode. </a:t>
            </a:r>
          </a:p>
          <a:p>
            <a:pPr eaLnBrk="1" hangingPunct="1">
              <a:defRPr/>
            </a:pPr>
            <a:r>
              <a:rPr lang="en-US">
                <a:cs typeface="+mn-cs"/>
              </a:rPr>
              <a:t>Condition: negative emulsion pitted. </a:t>
            </a:r>
          </a:p>
        </p:txBody>
      </p:sp>
    </p:spTree>
    <p:extLst>
      <p:ext uri="{BB962C8B-B14F-4D97-AF65-F5344CB8AC3E}">
        <p14:creationId xmlns:p14="http://schemas.microsoft.com/office/powerpoint/2010/main" val="2378361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4FD5FCB-5D2E-EC42-ABA2-38A268BFCAA4}" type="slidenum">
              <a:rPr lang="en-US"/>
              <a:pPr>
                <a:defRPr/>
              </a:pPr>
              <a:t>26</a:t>
            </a:fld>
            <a:endParaRPr lang="en-US"/>
          </a:p>
        </p:txBody>
      </p:sp>
      <p:sp>
        <p:nvSpPr>
          <p:cNvPr id="47206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472067" name="Rectangle 3"/>
          <p:cNvSpPr>
            <a:spLocks noGrp="1" noChangeArrowheads="1"/>
          </p:cNvSpPr>
          <p:nvPr>
            <p:ph type="body" idx="1"/>
          </p:nvPr>
        </p:nvSpPr>
        <p:spPr/>
        <p:txBody>
          <a:bodyPr/>
          <a:lstStyle/>
          <a:p>
            <a:pPr eaLnBrk="1" hangingPunct="1">
              <a:defRPr/>
            </a:pPr>
            <a:r>
              <a:rPr lang="en-US">
                <a:cs typeface="+mn-cs"/>
              </a:rPr>
              <a:t>Iowa </a:t>
            </a:r>
            <a:r>
              <a:rPr lang="en-US" b="1">
                <a:cs typeface="+mn-cs"/>
              </a:rPr>
              <a:t>Bridges</a:t>
            </a:r>
            <a:r>
              <a:rPr lang="en-US">
                <a:cs typeface="+mn-cs"/>
              </a:rPr>
              <a:t> Recording Project</a:t>
            </a:r>
            <a:br>
              <a:rPr lang="en-US">
                <a:cs typeface="+mn-cs"/>
              </a:rPr>
            </a:br>
            <a:endParaRPr lang="en-US">
              <a:cs typeface="+mn-cs"/>
            </a:endParaRPr>
          </a:p>
          <a:p>
            <a:pPr eaLnBrk="1" hangingPunct="1">
              <a:defRPr/>
            </a:pPr>
            <a:r>
              <a:rPr lang="en-US" b="1">
                <a:cs typeface="+mn-cs"/>
              </a:rPr>
              <a:t>MEDIUM</a:t>
            </a:r>
            <a:br>
              <a:rPr lang="en-US">
                <a:cs typeface="+mn-cs"/>
              </a:rPr>
            </a:br>
            <a:r>
              <a:rPr lang="en-US">
                <a:cs typeface="+mn-cs"/>
              </a:rPr>
              <a:t>Measured Drawing(s): 5</a:t>
            </a:r>
            <a:br>
              <a:rPr lang="en-US">
                <a:cs typeface="+mn-cs"/>
              </a:rPr>
            </a:br>
            <a:r>
              <a:rPr lang="en-US">
                <a:cs typeface="+mn-cs"/>
              </a:rPr>
              <a:t>Photo(s): 11</a:t>
            </a:r>
            <a:br>
              <a:rPr lang="en-US">
                <a:cs typeface="+mn-cs"/>
              </a:rPr>
            </a:br>
            <a:r>
              <a:rPr lang="en-US">
                <a:cs typeface="+mn-cs"/>
              </a:rPr>
              <a:t>Data Page(s): 14 plus cover page</a:t>
            </a:r>
            <a:br>
              <a:rPr lang="en-US">
                <a:cs typeface="+mn-cs"/>
              </a:rPr>
            </a:br>
            <a:r>
              <a:rPr lang="en-US">
                <a:cs typeface="+mn-cs"/>
              </a:rPr>
              <a:t>Photo Caption(s): 1</a:t>
            </a:r>
            <a:br>
              <a:rPr lang="en-US">
                <a:cs typeface="+mn-cs"/>
              </a:rPr>
            </a:br>
            <a:endParaRPr lang="en-US">
              <a:cs typeface="+mn-cs"/>
            </a:endParaRPr>
          </a:p>
          <a:p>
            <a:pPr eaLnBrk="1" hangingPunct="1">
              <a:defRPr/>
            </a:pPr>
            <a:r>
              <a:rPr lang="en-US" b="1">
                <a:cs typeface="+mn-cs"/>
              </a:rPr>
              <a:t>CALL NUMBER</a:t>
            </a:r>
            <a:br>
              <a:rPr lang="en-US">
                <a:cs typeface="+mn-cs"/>
              </a:rPr>
            </a:br>
            <a:r>
              <a:rPr lang="en-US">
                <a:cs typeface="+mn-cs"/>
              </a:rPr>
              <a:t>HAER, IOWA,31-BERN.V,1- </a:t>
            </a:r>
            <a:br>
              <a:rPr lang="en-US">
                <a:cs typeface="+mn-cs"/>
              </a:rPr>
            </a:br>
            <a:endParaRPr lang="en-US">
              <a:cs typeface="+mn-cs"/>
            </a:endParaRPr>
          </a:p>
          <a:p>
            <a:pPr eaLnBrk="1" hangingPunct="1">
              <a:defRPr/>
            </a:pPr>
            <a:r>
              <a:rPr lang="en-US" b="1">
                <a:cs typeface="+mn-cs"/>
              </a:rPr>
              <a:t>CREATED/PUBLISHED</a:t>
            </a:r>
            <a:br>
              <a:rPr lang="en-US">
                <a:cs typeface="+mn-cs"/>
              </a:rPr>
            </a:br>
            <a:r>
              <a:rPr lang="en-US">
                <a:cs typeface="+mn-cs"/>
              </a:rPr>
              <a:t>Documentation compiled after 1968.</a:t>
            </a:r>
            <a:br>
              <a:rPr lang="en-US">
                <a:cs typeface="+mn-cs"/>
              </a:rPr>
            </a:br>
            <a:endParaRPr lang="en-US">
              <a:cs typeface="+mn-cs"/>
            </a:endParaRPr>
          </a:p>
        </p:txBody>
      </p:sp>
    </p:spTree>
    <p:extLst>
      <p:ext uri="{BB962C8B-B14F-4D97-AF65-F5344CB8AC3E}">
        <p14:creationId xmlns:p14="http://schemas.microsoft.com/office/powerpoint/2010/main" val="851090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B4C591F-7FE9-D64F-8B37-9CD72980DEC5}" type="slidenum">
              <a:rPr lang="en-US"/>
              <a:pPr>
                <a:defRPr/>
              </a:pPr>
              <a:t>30</a:t>
            </a:fld>
            <a:endParaRPr lang="en-US"/>
          </a:p>
        </p:txBody>
      </p:sp>
      <p:sp>
        <p:nvSpPr>
          <p:cNvPr id="530434"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530435" name="Rectangle 3"/>
          <p:cNvSpPr>
            <a:spLocks noGrp="1" noChangeArrowheads="1"/>
          </p:cNvSpPr>
          <p:nvPr>
            <p:ph type="body" idx="1"/>
          </p:nvPr>
        </p:nvSpPr>
        <p:spPr/>
        <p:txBody>
          <a:bodyPr/>
          <a:lstStyle/>
          <a:p>
            <a:pPr eaLnBrk="1" hangingPunct="1">
              <a:defRPr/>
            </a:pPr>
            <a:r>
              <a:rPr lang="en-US">
                <a:cs typeface="+mn-cs"/>
              </a:rPr>
              <a:t>Astoria bridge</a:t>
            </a:r>
          </a:p>
        </p:txBody>
      </p:sp>
    </p:spTree>
    <p:extLst>
      <p:ext uri="{BB962C8B-B14F-4D97-AF65-F5344CB8AC3E}">
        <p14:creationId xmlns:p14="http://schemas.microsoft.com/office/powerpoint/2010/main" val="436832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620AE01-5F5F-864F-84EB-CC4123D7F5FF}" type="slidenum">
              <a:rPr lang="en-US"/>
              <a:pPr>
                <a:defRPr/>
              </a:pPr>
              <a:t>34</a:t>
            </a:fld>
            <a:endParaRPr lang="en-US"/>
          </a:p>
        </p:txBody>
      </p:sp>
      <p:sp>
        <p:nvSpPr>
          <p:cNvPr id="33689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336899" name="Rectangle 3"/>
          <p:cNvSpPr>
            <a:spLocks noGrp="1" noChangeArrowheads="1"/>
          </p:cNvSpPr>
          <p:nvPr>
            <p:ph type="body" idx="1"/>
          </p:nvPr>
        </p:nvSpPr>
        <p:spPr/>
        <p:txBody>
          <a:bodyPr/>
          <a:lstStyle/>
          <a:p>
            <a:pPr eaLnBrk="1" hangingPunct="1">
              <a:defRPr/>
            </a:pPr>
            <a:r>
              <a:rPr lang="en-US">
                <a:cs typeface="+mn-cs"/>
              </a:rPr>
              <a:t>akashi_kaikyo</a:t>
            </a:r>
          </a:p>
          <a:p>
            <a:pPr eaLnBrk="1" hangingPunct="1">
              <a:defRPr/>
            </a:pPr>
            <a:r>
              <a:rPr lang="en-US" b="1">
                <a:cs typeface="+mn-cs"/>
              </a:rPr>
              <a:t>Today the suspension bridge reaches a free span of almost 2000m (Akashi-Kaikyo Bridge, Japan) while its cable-stayed counterpart can cross almost 1000m (Tatara Bridge, Japan, Normandie Bridge, France). Cable-supported bridges therefore play an important role in the overcoming of barriers that had split people, nations and even continents before. This cultural aspect is not less important.</a:t>
            </a:r>
          </a:p>
          <a:p>
            <a:pPr eaLnBrk="1" hangingPunct="1">
              <a:defRPr/>
            </a:pPr>
            <a:endParaRPr lang="en-US">
              <a:cs typeface="+mn-cs"/>
            </a:endParaRPr>
          </a:p>
        </p:txBody>
      </p:sp>
    </p:spTree>
    <p:extLst>
      <p:ext uri="{BB962C8B-B14F-4D97-AF65-F5344CB8AC3E}">
        <p14:creationId xmlns:p14="http://schemas.microsoft.com/office/powerpoint/2010/main" val="2495159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2E53061-DF4E-2F47-ADDA-2247B5BA811C}" type="slidenum">
              <a:rPr lang="en-US" smtClean="0"/>
              <a:pPr>
                <a:defRPr/>
              </a:pPr>
              <a:t>‹#›</a:t>
            </a:fld>
            <a:endParaRPr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E8CA1DE-BD93-794D-8B1F-DD4E53682F92}" type="slidenum">
              <a:rPr lang="en-US" smtClean="0"/>
              <a:pPr>
                <a:defRPr/>
              </a:pPr>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2CF7BF2-A361-9446-9415-7D5B4FF82BC5}" type="slidenum">
              <a:rPr lang="en-US" smtClean="0"/>
              <a:pPr>
                <a:defRPr/>
              </a:pPr>
              <a:t>‹#›</a:t>
            </a:fld>
            <a:endParaRPr lang="en-US"/>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8839200" y="1447801"/>
            <a:ext cx="27432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Content Placeholder 2"/>
          <p:cNvSpPr>
            <a:spLocks noGrp="1"/>
          </p:cNvSpPr>
          <p:nvPr>
            <p:ph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pPr>
              <a:defRPr/>
            </a:pPr>
            <a:fld id="{ECE26801-F58D-E143-9091-567C09F38014}" type="slidenum">
              <a:rPr lang="en-US"/>
              <a:pPr>
                <a:defRPr/>
              </a:pPr>
              <a:t>‹#›</a:t>
            </a:fld>
            <a:endParaRPr lang="en-US"/>
          </a:p>
        </p:txBody>
      </p:sp>
    </p:spTree>
    <p:extLst>
      <p:ext uri="{BB962C8B-B14F-4D97-AF65-F5344CB8AC3E}">
        <p14:creationId xmlns:p14="http://schemas.microsoft.com/office/powerpoint/2010/main" val="3353758737"/>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3E82374-6AD5-604D-9F6A-597F640BC404}" type="slidenum">
              <a:rPr lang="en-US" smtClean="0"/>
              <a:pPr>
                <a:defRPr/>
              </a:pPr>
              <a:t>‹#›</a:t>
            </a:fld>
            <a:endParaRPr lang="en-US"/>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8063251"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3492427"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7997F6B-55C9-454B-8BA5-428F618035DF}" type="slidenum">
              <a:rPr lang="en-US" smtClean="0"/>
              <a:pPr>
                <a:defRPr/>
              </a:pPr>
              <a:t>‹#›</a:t>
            </a:fld>
            <a:endParaRPr lang="en-US"/>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3A12418-D5A1-B043-90E6-821ED16317C2}" type="slidenum">
              <a:rPr lang="en-US" smtClean="0"/>
              <a:pPr>
                <a:defRPr/>
              </a:pPr>
              <a:t>‹#›</a:t>
            </a:fld>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03110"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12C9C20-2095-4048-AAC5-4F5BC2D50A5F}" type="slidenum">
              <a:rPr lang="en-US" smtClean="0"/>
              <a:pPr>
                <a:defRPr/>
              </a:pPr>
              <a:t>‹#›</a:t>
            </a:fld>
            <a:endParaRPr 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C9426F0-1DFD-4E4A-A115-E7A4A5B2C5A8}" type="slidenum">
              <a:rPr lang="en-US" smtClean="0"/>
              <a:pPr>
                <a:defRPr/>
              </a:pPr>
              <a:t>‹#›</a:t>
            </a:fld>
            <a:endParaRPr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07C0C581-A938-6749-A7FC-458EB18821F3}" type="slidenum">
              <a:rPr lang="en-US" smtClean="0"/>
              <a:pPr>
                <a:defRPr/>
              </a:pPr>
              <a:t>‹#›</a:t>
            </a:fld>
            <a:endParaRPr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9E44DC6-DC23-644F-B956-141EFF777A00}" type="slidenum">
              <a:rPr lang="en-US" smtClean="0"/>
              <a:pPr>
                <a:defRPr/>
              </a:pPr>
              <a:t>‹#›</a:t>
            </a:fld>
            <a:endParaRPr lang="en-US"/>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6498874" y="338667"/>
            <a:ext cx="5083527"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491112"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888D585-9657-8943-8498-642E1DDF8B5B}" type="slidenum">
              <a:rPr lang="en-US" smtClean="0"/>
              <a:pPr>
                <a:defRPr/>
              </a:pPr>
              <a:t>‹#›</a:t>
            </a:fld>
            <a:endParaRPr lang="en-US"/>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65"/>
            <a:ext cx="5048920" cy="365125"/>
          </a:xfrm>
          <a:prstGeom prst="rect">
            <a:avLst/>
          </a:prstGeom>
        </p:spPr>
        <p:txBody>
          <a:bodyPr vert="horz" lIns="91440" tIns="45720" rIns="91440" bIns="45720" rtlCol="0" anchor="ctr"/>
          <a:lstStyle>
            <a:lvl1pPr algn="r">
              <a:defRPr sz="1000">
                <a:solidFill>
                  <a:schemeClr val="tx2"/>
                </a:solidFill>
              </a:defRPr>
            </a:lvl1pPr>
          </a:lstStyle>
          <a:p>
            <a:pPr>
              <a:defRPr/>
            </a:pPr>
            <a:endParaRPr lang="en-US"/>
          </a:p>
        </p:txBody>
      </p:sp>
      <p:sp>
        <p:nvSpPr>
          <p:cNvPr id="5" name="Footer Placeholder 4"/>
          <p:cNvSpPr>
            <a:spLocks noGrp="1"/>
          </p:cNvSpPr>
          <p:nvPr>
            <p:ph type="ftr" sz="quarter" idx="3"/>
          </p:nvPr>
        </p:nvSpPr>
        <p:spPr>
          <a:xfrm>
            <a:off x="258185" y="6250165"/>
            <a:ext cx="5048921" cy="365125"/>
          </a:xfrm>
          <a:prstGeom prst="rect">
            <a:avLst/>
          </a:prstGeom>
        </p:spPr>
        <p:txBody>
          <a:bodyPr vert="horz" lIns="91440" tIns="45720" rIns="91440" bIns="45720" rtlCol="0" anchor="ctr"/>
          <a:lstStyle>
            <a:lvl1pPr algn="l">
              <a:defRPr sz="100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000">
                <a:solidFill>
                  <a:schemeClr val="tx2"/>
                </a:solidFill>
              </a:defRPr>
            </a:lvl1pPr>
          </a:lstStyle>
          <a:p>
            <a:pPr>
              <a:defRPr/>
            </a:pPr>
            <a:fld id="{699F2A88-4477-CC49-A724-30719944B1CD}" type="slidenum">
              <a:rPr lang="en-US" smtClean="0"/>
              <a:pPr>
                <a:defRPr/>
              </a:pPr>
              <a:t>‹#›</a:t>
            </a:fld>
            <a:endParaRPr lang="en-US"/>
          </a:p>
        </p:txBody>
      </p:sp>
      <p:sp>
        <p:nvSpPr>
          <p:cNvPr id="3" name="Text Placeholder 2"/>
          <p:cNvSpPr>
            <a:spLocks noGrp="1"/>
          </p:cNvSpPr>
          <p:nvPr>
            <p:ph type="body" idx="1"/>
          </p:nvPr>
        </p:nvSpPr>
        <p:spPr>
          <a:xfrm>
            <a:off x="1162757"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p:transition>
    <p:random/>
  </p:transition>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ideo" Target="https://www.youtube.com/embed/lBP7739C83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ideo" Target="https://www.youtube.com/embed/KBOGRxV49MQ"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ideo" Target="https://www.youtube.com/embed/nFzu6CNtqec" TargetMode="Externa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Bridges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24552871"/>
      </p:ext>
    </p:extLst>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19401" y="1676400"/>
            <a:ext cx="6761915" cy="5016972"/>
          </a:xfrm>
          <a:prstGeom prst="rect">
            <a:avLst/>
          </a:prstGeom>
        </p:spPr>
      </p:pic>
    </p:spTree>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219" name="Picture 3" descr="MillenniumBridg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4646" r="24646"/>
          <a:stretch>
            <a:fillRect/>
          </a:stretch>
        </p:blipFill>
        <p:spPr>
          <a:extLs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37889" name="Rectangle 2"/>
          <p:cNvSpPr>
            <a:spLocks noGrp="1" noChangeArrowheads="1"/>
          </p:cNvSpPr>
          <p:nvPr>
            <p:ph type="title"/>
          </p:nvPr>
        </p:nvSpPr>
        <p:spPr/>
        <p:txBody>
          <a:bodyPr/>
          <a:lstStyle/>
          <a:p>
            <a:r>
              <a:rPr lang="en-US">
                <a:latin typeface="Franklin Gothic Book" charset="0"/>
              </a:rPr>
              <a:t>Millennium Bridge, London</a:t>
            </a:r>
          </a:p>
        </p:txBody>
      </p:sp>
    </p:spTree>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highway bridge over the Sava river at Ostruzn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19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p:txBody>
          <a:bodyPr>
            <a:normAutofit/>
          </a:bodyPr>
          <a:lstStyle/>
          <a:p>
            <a:pPr>
              <a:defRPr/>
            </a:pPr>
            <a:r>
              <a:rPr sz="6600"/>
              <a:t>Arch Bridges</a:t>
            </a:r>
          </a:p>
        </p:txBody>
      </p:sp>
    </p:spTree>
    <p:extLst>
      <p:ext uri="{BB962C8B-B14F-4D97-AF65-F5344CB8AC3E}">
        <p14:creationId xmlns:p14="http://schemas.microsoft.com/office/powerpoint/2010/main" val="1566135477"/>
      </p:ext>
    </p:extLst>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idx="1"/>
          </p:nvPr>
        </p:nvSpPr>
        <p:spPr/>
        <p:txBody>
          <a:bodyPr>
            <a:normAutofit fontScale="92500" lnSpcReduction="20000"/>
          </a:bodyPr>
          <a:lstStyle/>
          <a:p>
            <a:r>
              <a:rPr lang="en-US" dirty="0">
                <a:latin typeface="Arial" charset="0"/>
              </a:rPr>
              <a:t>Developed by the Romans</a:t>
            </a:r>
          </a:p>
          <a:p>
            <a:endParaRPr lang="en-US" dirty="0">
              <a:latin typeface="Arial" charset="0"/>
            </a:endParaRPr>
          </a:p>
          <a:p>
            <a:r>
              <a:rPr lang="en-US" dirty="0">
                <a:latin typeface="Arial" charset="0"/>
              </a:rPr>
              <a:t>Traditionally made from stone or brick, but modern arch bridges are built using concrete and steel</a:t>
            </a:r>
          </a:p>
          <a:p>
            <a:endParaRPr lang="en-US" dirty="0">
              <a:latin typeface="Arial" charset="0"/>
            </a:endParaRPr>
          </a:p>
          <a:p>
            <a:r>
              <a:rPr lang="en-US" dirty="0">
                <a:latin typeface="Arial" charset="0"/>
              </a:rPr>
              <a:t>The dead and live forces that act on the arch bridge are transmitted along the curved line of the arch into abutments or supporting structures at either end. </a:t>
            </a:r>
          </a:p>
          <a:p>
            <a:pPr marL="0" indent="0">
              <a:buNone/>
            </a:pPr>
            <a:endParaRPr lang="en-US" dirty="0">
              <a:latin typeface="Arial" charset="0"/>
            </a:endParaRPr>
          </a:p>
          <a:p>
            <a:r>
              <a:rPr lang="en-US" dirty="0">
                <a:latin typeface="Arial" charset="0"/>
              </a:rPr>
              <a:t>Arch bridges experience natural forces, which keep the bridges strong.</a:t>
            </a:r>
          </a:p>
        </p:txBody>
      </p:sp>
      <p:sp>
        <p:nvSpPr>
          <p:cNvPr id="60417" name="Rectangle 2"/>
          <p:cNvSpPr>
            <a:spLocks noGrp="1" noChangeArrowheads="1"/>
          </p:cNvSpPr>
          <p:nvPr>
            <p:ph type="title"/>
          </p:nvPr>
        </p:nvSpPr>
        <p:spPr/>
        <p:txBody>
          <a:bodyPr/>
          <a:lstStyle/>
          <a:p>
            <a:r>
              <a:rPr lang="en-US" dirty="0">
                <a:latin typeface="Franklin Gothic Book" charset="0"/>
              </a:rPr>
              <a:t>Arch Bridges</a:t>
            </a:r>
          </a:p>
        </p:txBody>
      </p:sp>
    </p:spTree>
    <p:extLst>
      <p:ext uri="{BB962C8B-B14F-4D97-AF65-F5344CB8AC3E}">
        <p14:creationId xmlns:p14="http://schemas.microsoft.com/office/powerpoint/2010/main" val="42431108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4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41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4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Arch Bridges</a:t>
            </a:r>
          </a:p>
        </p:txBody>
      </p:sp>
      <p:pic>
        <p:nvPicPr>
          <p:cNvPr id="5" name="Picture 4"/>
          <p:cNvPicPr>
            <a:picLocks noChangeAspect="1"/>
          </p:cNvPicPr>
          <p:nvPr/>
        </p:nvPicPr>
        <p:blipFill>
          <a:blip r:embed="rId2"/>
          <a:stretch>
            <a:fillRect/>
          </a:stretch>
        </p:blipFill>
        <p:spPr>
          <a:xfrm>
            <a:off x="3276600" y="1981201"/>
            <a:ext cx="5702300" cy="4643789"/>
          </a:xfrm>
          <a:prstGeom prst="rect">
            <a:avLst/>
          </a:prstGeom>
        </p:spPr>
      </p:pic>
    </p:spTree>
    <p:extLst>
      <p:ext uri="{BB962C8B-B14F-4D97-AF65-F5344CB8AC3E}">
        <p14:creationId xmlns:p14="http://schemas.microsoft.com/office/powerpoint/2010/main" val="2026071295"/>
      </p:ext>
    </p:extLst>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3" name="Picture 3" descr="aqueduc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5063" b="15063"/>
          <a:stretch>
            <a:fillRect/>
          </a:stretch>
        </p:blipFill>
        <p:spPr>
          <a:extLs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 name="Title 1"/>
          <p:cNvSpPr>
            <a:spLocks noGrp="1"/>
          </p:cNvSpPr>
          <p:nvPr>
            <p:ph type="title"/>
          </p:nvPr>
        </p:nvSpPr>
        <p:spPr/>
        <p:txBody>
          <a:bodyPr/>
          <a:lstStyle/>
          <a:p>
            <a:r>
              <a:rPr lang="en-US" dirty="0">
                <a:latin typeface="Franklin Gothic Book" charset="0"/>
              </a:rPr>
              <a:t>Aqueduct</a:t>
            </a:r>
            <a:endParaRPr lang="en-US" dirty="0"/>
          </a:p>
        </p:txBody>
      </p:sp>
    </p:spTree>
    <p:extLst>
      <p:ext uri="{BB962C8B-B14F-4D97-AF65-F5344CB8AC3E}">
        <p14:creationId xmlns:p14="http://schemas.microsoft.com/office/powerpoint/2010/main" val="3811415373"/>
      </p:ext>
    </p:extLst>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90800" y="1676401"/>
            <a:ext cx="7086600" cy="4978791"/>
          </a:xfrm>
          <a:prstGeom prst="rect">
            <a:avLst/>
          </a:prstGeom>
        </p:spPr>
      </p:pic>
      <p:sp>
        <p:nvSpPr>
          <p:cNvPr id="3" name="Title 2"/>
          <p:cNvSpPr>
            <a:spLocks noGrp="1"/>
          </p:cNvSpPr>
          <p:nvPr>
            <p:ph type="title"/>
          </p:nvPr>
        </p:nvSpPr>
        <p:spPr/>
        <p:txBody>
          <a:bodyPr/>
          <a:lstStyle/>
          <a:p>
            <a:r>
              <a:rPr lang="en-US" dirty="0"/>
              <a:t>Antietam Bridge</a:t>
            </a:r>
          </a:p>
        </p:txBody>
      </p:sp>
    </p:spTree>
    <p:extLst>
      <p:ext uri="{BB962C8B-B14F-4D97-AF65-F5344CB8AC3E}">
        <p14:creationId xmlns:p14="http://schemas.microsoft.com/office/powerpoint/2010/main" val="2846698904"/>
      </p:ext>
    </p:extLst>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3" name="Picture 3" descr="38pontdugar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8945" b="18945"/>
          <a:stretch>
            <a:fillRect/>
          </a:stretch>
        </p:blipFill>
        <p:spPr>
          <a:extLs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83969" name="Rectangle 2"/>
          <p:cNvSpPr>
            <a:spLocks noGrp="1" noChangeArrowheads="1"/>
          </p:cNvSpPr>
          <p:nvPr>
            <p:ph type="title"/>
          </p:nvPr>
        </p:nvSpPr>
        <p:spPr>
          <a:xfrm>
            <a:off x="1600200" y="-76200"/>
            <a:ext cx="8229600" cy="1384300"/>
          </a:xfrm>
        </p:spPr>
        <p:txBody>
          <a:bodyPr/>
          <a:lstStyle/>
          <a:p>
            <a:r>
              <a:rPr lang="en-US">
                <a:solidFill>
                  <a:schemeClr val="bg1"/>
                </a:solidFill>
                <a:latin typeface="Franklin Gothic Book" charset="0"/>
              </a:rPr>
              <a:t>Pont du Gard</a:t>
            </a:r>
          </a:p>
        </p:txBody>
      </p:sp>
    </p:spTree>
    <p:extLst>
      <p:ext uri="{BB962C8B-B14F-4D97-AF65-F5344CB8AC3E}">
        <p14:creationId xmlns:p14="http://schemas.microsoft.com/office/powerpoint/2010/main" val="1713231602"/>
      </p:ext>
    </p:extLst>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Bridge Video!</a:t>
            </a:r>
          </a:p>
        </p:txBody>
      </p:sp>
      <p:pic>
        <p:nvPicPr>
          <p:cNvPr id="6" name="lBP7739C83s"/>
          <p:cNvPicPr>
            <a:picLocks noGrp="1" noRot="1" noChangeAspect="1"/>
          </p:cNvPicPr>
          <p:nvPr>
            <p:ph idx="1"/>
            <a:videoFile r:link="rId1"/>
          </p:nvPr>
        </p:nvPicPr>
        <p:blipFill>
          <a:blip r:embed="rId3"/>
          <a:stretch>
            <a:fillRect/>
          </a:stretch>
        </p:blipFill>
        <p:spPr>
          <a:xfrm>
            <a:off x="1620308" y="1538288"/>
            <a:ext cx="8971492" cy="5046465"/>
          </a:xfrm>
          <a:prstGeom prst="rect">
            <a:avLst/>
          </a:prstGeom>
        </p:spPr>
      </p:pic>
    </p:spTree>
    <p:extLst>
      <p:ext uri="{BB962C8B-B14F-4D97-AF65-F5344CB8AC3E}">
        <p14:creationId xmlns:p14="http://schemas.microsoft.com/office/powerpoint/2010/main" val="1505107625"/>
      </p:ext>
    </p:extLst>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idx="1"/>
          </p:nvPr>
        </p:nvSpPr>
        <p:spPr>
          <a:xfrm>
            <a:off x="333023" y="2675467"/>
            <a:ext cx="9877777" cy="3450696"/>
          </a:xfrm>
        </p:spPr>
        <p:txBody>
          <a:bodyPr>
            <a:normAutofit fontScale="92500" lnSpcReduction="10000"/>
          </a:bodyPr>
          <a:lstStyle/>
          <a:p>
            <a:pPr>
              <a:lnSpc>
                <a:spcPct val="80000"/>
              </a:lnSpc>
            </a:pPr>
            <a:r>
              <a:rPr lang="en-US" dirty="0">
                <a:latin typeface="Arial" charset="0"/>
              </a:rPr>
              <a:t>Primitive Peoples:</a:t>
            </a:r>
          </a:p>
          <a:p>
            <a:pPr lvl="1">
              <a:lnSpc>
                <a:spcPct val="80000"/>
              </a:lnSpc>
            </a:pPr>
            <a:r>
              <a:rPr lang="en-US" sz="2000" dirty="0">
                <a:latin typeface="Arial" charset="0"/>
              </a:rPr>
              <a:t>Logs</a:t>
            </a:r>
          </a:p>
          <a:p>
            <a:pPr lvl="1">
              <a:lnSpc>
                <a:spcPct val="80000"/>
              </a:lnSpc>
            </a:pPr>
            <a:r>
              <a:rPr lang="en-US" sz="2000" dirty="0">
                <a:latin typeface="Arial" charset="0"/>
              </a:rPr>
              <a:t>Slabs of rocks</a:t>
            </a:r>
          </a:p>
          <a:p>
            <a:pPr lvl="1">
              <a:lnSpc>
                <a:spcPct val="80000"/>
              </a:lnSpc>
            </a:pPr>
            <a:r>
              <a:rPr lang="en-US" sz="2000" dirty="0">
                <a:latin typeface="Arial" charset="0"/>
              </a:rPr>
              <a:t>Intertwined vines or ropes</a:t>
            </a:r>
          </a:p>
          <a:p>
            <a:pPr>
              <a:lnSpc>
                <a:spcPct val="80000"/>
              </a:lnSpc>
            </a:pPr>
            <a:r>
              <a:rPr lang="en-US" dirty="0">
                <a:latin typeface="Arial" charset="0"/>
              </a:rPr>
              <a:t>Roman Empire - First Great Bridge Builders</a:t>
            </a:r>
          </a:p>
          <a:p>
            <a:pPr lvl="1">
              <a:lnSpc>
                <a:spcPct val="80000"/>
              </a:lnSpc>
            </a:pPr>
            <a:r>
              <a:rPr lang="en-US" sz="2000" dirty="0">
                <a:latin typeface="Arial" charset="0"/>
              </a:rPr>
              <a:t>Timber Truss Bridges</a:t>
            </a:r>
          </a:p>
          <a:p>
            <a:pPr lvl="1">
              <a:lnSpc>
                <a:spcPct val="80000"/>
              </a:lnSpc>
            </a:pPr>
            <a:r>
              <a:rPr lang="en-US" sz="2000" dirty="0">
                <a:latin typeface="Arial" charset="0"/>
              </a:rPr>
              <a:t>Masonry Arch Bridges</a:t>
            </a:r>
          </a:p>
          <a:p>
            <a:pPr>
              <a:lnSpc>
                <a:spcPct val="80000"/>
              </a:lnSpc>
            </a:pPr>
            <a:r>
              <a:rPr lang="en-US" dirty="0">
                <a:latin typeface="Arial" charset="0"/>
              </a:rPr>
              <a:t>Europeans – Medieval Period</a:t>
            </a:r>
          </a:p>
          <a:p>
            <a:pPr lvl="1">
              <a:lnSpc>
                <a:spcPct val="80000"/>
              </a:lnSpc>
            </a:pPr>
            <a:r>
              <a:rPr lang="en-US" sz="2000" dirty="0">
                <a:latin typeface="Arial" charset="0"/>
              </a:rPr>
              <a:t>Wood and stone until the rise of iron and steel use </a:t>
            </a:r>
          </a:p>
          <a:p>
            <a:pPr>
              <a:lnSpc>
                <a:spcPct val="80000"/>
              </a:lnSpc>
            </a:pPr>
            <a:r>
              <a:rPr lang="en-US" dirty="0">
                <a:latin typeface="Arial" charset="0"/>
              </a:rPr>
              <a:t>Nineteenth Century:</a:t>
            </a:r>
          </a:p>
          <a:p>
            <a:pPr lvl="1">
              <a:lnSpc>
                <a:spcPct val="80000"/>
              </a:lnSpc>
            </a:pPr>
            <a:r>
              <a:rPr lang="en-US" sz="2000" dirty="0">
                <a:latin typeface="Arial" charset="0"/>
              </a:rPr>
              <a:t>Modern Long Bridges</a:t>
            </a:r>
          </a:p>
          <a:p>
            <a:pPr lvl="1">
              <a:lnSpc>
                <a:spcPct val="80000"/>
              </a:lnSpc>
            </a:pPr>
            <a:r>
              <a:rPr lang="en-US" sz="2000" dirty="0">
                <a:latin typeface="Arial" charset="0"/>
              </a:rPr>
              <a:t>Moveable Bridges</a:t>
            </a:r>
          </a:p>
        </p:txBody>
      </p:sp>
      <p:sp>
        <p:nvSpPr>
          <p:cNvPr id="4097" name="Rectangle 2"/>
          <p:cNvSpPr>
            <a:spLocks noGrp="1" noChangeArrowheads="1"/>
          </p:cNvSpPr>
          <p:nvPr>
            <p:ph type="title"/>
          </p:nvPr>
        </p:nvSpPr>
        <p:spPr/>
        <p:txBody>
          <a:bodyPr/>
          <a:lstStyle/>
          <a:p>
            <a:r>
              <a:rPr lang="en-US">
                <a:latin typeface="Franklin Gothic Book" charset="0"/>
              </a:rPr>
              <a:t>History</a:t>
            </a:r>
          </a:p>
        </p:txBody>
      </p:sp>
      <p:pic>
        <p:nvPicPr>
          <p:cNvPr id="4" name="Picture 3">
            <a:extLst>
              <a:ext uri="{FF2B5EF4-FFF2-40B4-BE49-F238E27FC236}">
                <a16:creationId xmlns:a16="http://schemas.microsoft.com/office/drawing/2014/main" id="{A3E0159E-1D78-4131-8628-53D5E4B2C76C}"/>
              </a:ext>
            </a:extLst>
          </p:cNvPr>
          <p:cNvPicPr>
            <a:picLocks noChangeAspect="1"/>
          </p:cNvPicPr>
          <p:nvPr/>
        </p:nvPicPr>
        <p:blipFill>
          <a:blip r:embed="rId2"/>
          <a:stretch>
            <a:fillRect/>
          </a:stretch>
        </p:blipFill>
        <p:spPr>
          <a:xfrm>
            <a:off x="6477000" y="2572015"/>
            <a:ext cx="5531811" cy="36576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9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8">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98">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098">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098">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098">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098">
                                            <p:txEl>
                                              <p:pRg st="10" end="1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09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ctrTitle"/>
          </p:nvPr>
        </p:nvSpPr>
        <p:spPr/>
        <p:txBody>
          <a:bodyPr>
            <a:normAutofit/>
          </a:bodyPr>
          <a:lstStyle/>
          <a:p>
            <a:pPr>
              <a:defRPr/>
            </a:pPr>
            <a:r>
              <a:rPr sz="6600"/>
              <a:t>Truss Bridges</a:t>
            </a:r>
          </a:p>
        </p:txBody>
      </p:sp>
      <p:sp>
        <p:nvSpPr>
          <p:cNvPr id="2" name="Subtitle 1"/>
          <p:cNvSpPr>
            <a:spLocks noGrp="1"/>
          </p:cNvSpPr>
          <p:nvPr>
            <p:ph type="subTitle" idx="1"/>
          </p:nvPr>
        </p:nvSpPr>
        <p:spPr/>
        <p:txBody>
          <a:bodyPr/>
          <a:lstStyle/>
          <a:p>
            <a:endParaRPr lang="en-US"/>
          </a:p>
        </p:txBody>
      </p:sp>
    </p:spTree>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idx="1"/>
          </p:nvPr>
        </p:nvSpPr>
        <p:spPr/>
        <p:txBody>
          <a:bodyPr>
            <a:normAutofit/>
          </a:bodyPr>
          <a:lstStyle/>
          <a:p>
            <a:r>
              <a:rPr lang="en-US" dirty="0">
                <a:latin typeface="Arial" charset="0"/>
              </a:rPr>
              <a:t>A structure that consists of a number of triangles joined to each other.</a:t>
            </a:r>
          </a:p>
          <a:p>
            <a:pPr marL="0" indent="0">
              <a:buNone/>
            </a:pPr>
            <a:endParaRPr lang="en-US" dirty="0">
              <a:latin typeface="Arial" charset="0"/>
            </a:endParaRPr>
          </a:p>
          <a:p>
            <a:r>
              <a:rPr lang="en-US" dirty="0">
                <a:latin typeface="Arial" charset="0"/>
              </a:rPr>
              <a:t>Beam bridge strengthen by trusses</a:t>
            </a:r>
          </a:p>
          <a:p>
            <a:pPr marL="0" indent="0">
              <a:buNone/>
            </a:pPr>
            <a:endParaRPr lang="en-US" dirty="0">
              <a:latin typeface="Arial" charset="0"/>
            </a:endParaRPr>
          </a:p>
          <a:p>
            <a:r>
              <a:rPr lang="en-US" dirty="0">
                <a:latin typeface="Arial" charset="0"/>
              </a:rPr>
              <a:t>Lighter than ordinary beam sections of equal length</a:t>
            </a:r>
          </a:p>
          <a:p>
            <a:pPr marL="0" indent="0">
              <a:buNone/>
            </a:pPr>
            <a:endParaRPr lang="en-US" dirty="0">
              <a:latin typeface="Arial" charset="0"/>
            </a:endParaRPr>
          </a:p>
          <a:p>
            <a:r>
              <a:rPr lang="en-US" dirty="0">
                <a:latin typeface="Arial" charset="0"/>
              </a:rPr>
              <a:t>Useful for longer bridges</a:t>
            </a:r>
          </a:p>
        </p:txBody>
      </p:sp>
      <p:sp>
        <p:nvSpPr>
          <p:cNvPr id="41985" name="Rectangle 2"/>
          <p:cNvSpPr>
            <a:spLocks noGrp="1" noChangeArrowheads="1"/>
          </p:cNvSpPr>
          <p:nvPr>
            <p:ph type="title"/>
          </p:nvPr>
        </p:nvSpPr>
        <p:spPr/>
        <p:txBody>
          <a:bodyPr/>
          <a:lstStyle/>
          <a:p>
            <a:r>
              <a:rPr lang="en-US" dirty="0">
                <a:latin typeface="Franklin Gothic Book" charset="0"/>
              </a:rPr>
              <a:t>Truss Bridges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8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98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98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2438401" y="1524000"/>
            <a:ext cx="7408333" cy="3450696"/>
          </a:xfrm>
        </p:spPr>
        <p:txBody>
          <a:bodyPr>
            <a:normAutofit/>
          </a:bodyPr>
          <a:lstStyle/>
          <a:p>
            <a:pPr>
              <a:lnSpc>
                <a:spcPct val="90000"/>
              </a:lnSpc>
            </a:pPr>
            <a:r>
              <a:rPr lang="en-US" sz="2200" dirty="0">
                <a:latin typeface="Arial" charset="0"/>
              </a:rPr>
              <a:t>The </a:t>
            </a:r>
            <a:r>
              <a:rPr lang="en-US" sz="2200" b="1" dirty="0">
                <a:latin typeface="Arial" charset="0"/>
              </a:rPr>
              <a:t>Pratt truss</a:t>
            </a:r>
            <a:r>
              <a:rPr lang="en-US" sz="2200" dirty="0">
                <a:latin typeface="Arial" charset="0"/>
              </a:rPr>
              <a:t> is a very common type, but has many variations. Originally designed by Thomas and Caleb Pratt in 1844, the Pratt truss successfully made the transition from wood designs to metal. </a:t>
            </a:r>
          </a:p>
          <a:p>
            <a:pPr>
              <a:lnSpc>
                <a:spcPct val="90000"/>
              </a:lnSpc>
            </a:pPr>
            <a:r>
              <a:rPr lang="en-US" sz="2200" dirty="0">
                <a:latin typeface="Arial" charset="0"/>
              </a:rPr>
              <a:t>The basic identifying features are the diagonal web members which form a V-shape. The center section commonly has crossing diagonal members. </a:t>
            </a:r>
          </a:p>
        </p:txBody>
      </p:sp>
      <p:sp>
        <p:nvSpPr>
          <p:cNvPr id="3" name="Title 2"/>
          <p:cNvSpPr>
            <a:spLocks noGrp="1"/>
          </p:cNvSpPr>
          <p:nvPr>
            <p:ph type="title"/>
          </p:nvPr>
        </p:nvSpPr>
        <p:spPr/>
        <p:txBody>
          <a:bodyPr/>
          <a:lstStyle/>
          <a:p>
            <a:r>
              <a:rPr lang="en-US" dirty="0"/>
              <a:t>Pratt Truss</a:t>
            </a:r>
          </a:p>
        </p:txBody>
      </p:sp>
      <p:sp>
        <p:nvSpPr>
          <p:cNvPr id="4" name="TextBox 3"/>
          <p:cNvSpPr txBox="1"/>
          <p:nvPr/>
        </p:nvSpPr>
        <p:spPr>
          <a:xfrm>
            <a:off x="10352052" y="3143892"/>
            <a:ext cx="184666" cy="369332"/>
          </a:xfrm>
          <a:prstGeom prst="rect">
            <a:avLst/>
          </a:prstGeom>
          <a:noFill/>
        </p:spPr>
        <p:txBody>
          <a:bodyPr wrap="none" rtlCol="0">
            <a:spAutoFit/>
          </a:bodyPr>
          <a:lstStyle/>
          <a:p>
            <a:endParaRPr lang="en-US" dirty="0"/>
          </a:p>
        </p:txBody>
      </p:sp>
      <p:pic>
        <p:nvPicPr>
          <p:cNvPr id="5" name="Picture 4" descr="Pratt tru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4059237"/>
            <a:ext cx="4419600" cy="104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Parker tru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059237"/>
            <a:ext cx="43434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Baltimore tru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5735638"/>
            <a:ext cx="4343400" cy="1027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Pennsylvania truss, Petit tru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5735638"/>
            <a:ext cx="4419600" cy="1046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662183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Warren Truss</a:t>
            </a:r>
          </a:p>
        </p:txBody>
      </p:sp>
      <p:sp>
        <p:nvSpPr>
          <p:cNvPr id="4" name="TextBox 3"/>
          <p:cNvSpPr txBox="1"/>
          <p:nvPr/>
        </p:nvSpPr>
        <p:spPr>
          <a:xfrm>
            <a:off x="10352052" y="3143892"/>
            <a:ext cx="184666" cy="369332"/>
          </a:xfrm>
          <a:prstGeom prst="rect">
            <a:avLst/>
          </a:prstGeom>
          <a:noFill/>
        </p:spPr>
        <p:txBody>
          <a:bodyPr wrap="none" rtlCol="0">
            <a:spAutoFit/>
          </a:bodyPr>
          <a:lstStyle/>
          <a:p>
            <a:endParaRPr lang="en-US" dirty="0"/>
          </a:p>
        </p:txBody>
      </p:sp>
      <p:pic>
        <p:nvPicPr>
          <p:cNvPr id="9" name="Picture 4" descr="Warren truss"/>
          <p:cNvPicPr>
            <a:picLocks noChangeAspect="1" noChangeArrowheads="1"/>
          </p:cNvPicPr>
          <p:nvPr/>
        </p:nvPicPr>
        <p:blipFill>
          <a:blip r:embed="rId2">
            <a:lum contrast="48000"/>
            <a:extLst>
              <a:ext uri="{28A0092B-C50C-407E-A947-70E740481C1C}">
                <a14:useLocalDpi xmlns:a14="http://schemas.microsoft.com/office/drawing/2010/main" val="0"/>
              </a:ext>
            </a:extLst>
          </a:blip>
          <a:srcRect/>
          <a:stretch>
            <a:fillRect/>
          </a:stretch>
        </p:blipFill>
        <p:spPr bwMode="auto">
          <a:xfrm>
            <a:off x="1752600" y="3514726"/>
            <a:ext cx="4114800" cy="128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5" descr="subdivided Warren truss"/>
          <p:cNvPicPr>
            <a:picLocks noChangeAspect="1" noChangeArrowheads="1"/>
          </p:cNvPicPr>
          <p:nvPr/>
        </p:nvPicPr>
        <p:blipFill>
          <a:blip r:embed="rId3">
            <a:lum contrast="48000"/>
            <a:extLst>
              <a:ext uri="{28A0092B-C50C-407E-A947-70E740481C1C}">
                <a14:useLocalDpi xmlns:a14="http://schemas.microsoft.com/office/drawing/2010/main" val="0"/>
              </a:ext>
            </a:extLst>
          </a:blip>
          <a:srcRect/>
          <a:stretch>
            <a:fillRect/>
          </a:stretch>
        </p:blipFill>
        <p:spPr bwMode="auto">
          <a:xfrm>
            <a:off x="1752600" y="5495926"/>
            <a:ext cx="4114800" cy="128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4" descr="double Warren truss"/>
          <p:cNvPicPr>
            <a:picLocks noChangeAspect="1" noChangeArrowheads="1"/>
          </p:cNvPicPr>
          <p:nvPr/>
        </p:nvPicPr>
        <p:blipFill>
          <a:blip r:embed="rId4">
            <a:lum contrast="54000"/>
            <a:extLst>
              <a:ext uri="{28A0092B-C50C-407E-A947-70E740481C1C}">
                <a14:useLocalDpi xmlns:a14="http://schemas.microsoft.com/office/drawing/2010/main" val="0"/>
              </a:ext>
            </a:extLst>
          </a:blip>
          <a:srcRect/>
          <a:stretch>
            <a:fillRect/>
          </a:stretch>
        </p:blipFill>
        <p:spPr bwMode="auto">
          <a:xfrm>
            <a:off x="6172200" y="3438525"/>
            <a:ext cx="4267200" cy="133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5" descr="quadrilateral Warren truss"/>
          <p:cNvPicPr>
            <a:picLocks noChangeAspect="1" noChangeArrowheads="1"/>
          </p:cNvPicPr>
          <p:nvPr/>
        </p:nvPicPr>
        <p:blipFill>
          <a:blip r:embed="rId5">
            <a:lum contrast="54000"/>
            <a:extLst>
              <a:ext uri="{28A0092B-C50C-407E-A947-70E740481C1C}">
                <a14:useLocalDpi xmlns:a14="http://schemas.microsoft.com/office/drawing/2010/main" val="0"/>
              </a:ext>
            </a:extLst>
          </a:blip>
          <a:srcRect/>
          <a:stretch>
            <a:fillRect/>
          </a:stretch>
        </p:blipFill>
        <p:spPr bwMode="auto">
          <a:xfrm>
            <a:off x="6172200" y="5419726"/>
            <a:ext cx="4267200" cy="13387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Content Placeholder 1"/>
          <p:cNvSpPr>
            <a:spLocks noGrp="1"/>
          </p:cNvSpPr>
          <p:nvPr>
            <p:ph idx="1"/>
          </p:nvPr>
        </p:nvSpPr>
        <p:spPr>
          <a:xfrm>
            <a:off x="2438401" y="1524000"/>
            <a:ext cx="7408333" cy="3450696"/>
          </a:xfrm>
        </p:spPr>
        <p:txBody>
          <a:bodyPr/>
          <a:lstStyle/>
          <a:p>
            <a:r>
              <a:rPr lang="en-US" dirty="0">
                <a:latin typeface="Arial" charset="0"/>
              </a:rPr>
              <a:t>A </a:t>
            </a:r>
            <a:r>
              <a:rPr lang="en-US" b="1" dirty="0">
                <a:latin typeface="Arial" charset="0"/>
              </a:rPr>
              <a:t>Warren truss</a:t>
            </a:r>
            <a:r>
              <a:rPr lang="en-US" dirty="0">
                <a:latin typeface="Arial" charset="0"/>
              </a:rPr>
              <a:t>, patented by James Warren of Great Britain in 1848, can be identified by the presence of many equilateral or isosceles triangles formed by the web members which connect the top and bottom chords.</a:t>
            </a:r>
          </a:p>
          <a:p>
            <a:endParaRPr lang="en-US" dirty="0"/>
          </a:p>
        </p:txBody>
      </p:sp>
    </p:spTree>
    <p:extLst>
      <p:ext uri="{BB962C8B-B14F-4D97-AF65-F5344CB8AC3E}">
        <p14:creationId xmlns:p14="http://schemas.microsoft.com/office/powerpoint/2010/main" val="386158926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Howe Truss</a:t>
            </a:r>
          </a:p>
        </p:txBody>
      </p:sp>
      <p:sp>
        <p:nvSpPr>
          <p:cNvPr id="4" name="TextBox 3"/>
          <p:cNvSpPr txBox="1"/>
          <p:nvPr/>
        </p:nvSpPr>
        <p:spPr>
          <a:xfrm>
            <a:off x="10352052" y="3143892"/>
            <a:ext cx="184666" cy="369332"/>
          </a:xfrm>
          <a:prstGeom prst="rect">
            <a:avLst/>
          </a:prstGeom>
          <a:noFill/>
        </p:spPr>
        <p:txBody>
          <a:bodyPr wrap="none" rtlCol="0">
            <a:spAutoFit/>
          </a:bodyPr>
          <a:lstStyle/>
          <a:p>
            <a:endParaRPr lang="en-US" dirty="0"/>
          </a:p>
        </p:txBody>
      </p:sp>
      <p:pic>
        <p:nvPicPr>
          <p:cNvPr id="13" name="Picture 4" descr="Howe truss"/>
          <p:cNvPicPr>
            <a:picLocks noChangeAspect="1" noChangeArrowheads="1"/>
          </p:cNvPicPr>
          <p:nvPr/>
        </p:nvPicPr>
        <p:blipFill>
          <a:blip r:embed="rId2">
            <a:lum contrast="48000"/>
            <a:extLst>
              <a:ext uri="{28A0092B-C50C-407E-A947-70E740481C1C}">
                <a14:useLocalDpi xmlns:a14="http://schemas.microsoft.com/office/drawing/2010/main" val="0"/>
              </a:ext>
            </a:extLst>
          </a:blip>
          <a:srcRect/>
          <a:stretch>
            <a:fillRect/>
          </a:stretch>
        </p:blipFill>
        <p:spPr bwMode="auto">
          <a:xfrm>
            <a:off x="1676400" y="4038600"/>
            <a:ext cx="4343400" cy="1357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5" descr="Howe truss with counter braces"/>
          <p:cNvPicPr>
            <a:picLocks noChangeAspect="1" noChangeArrowheads="1"/>
          </p:cNvPicPr>
          <p:nvPr/>
        </p:nvPicPr>
        <p:blipFill>
          <a:blip r:embed="rId3">
            <a:lum contrast="48000"/>
            <a:extLst>
              <a:ext uri="{28A0092B-C50C-407E-A947-70E740481C1C}">
                <a14:useLocalDpi xmlns:a14="http://schemas.microsoft.com/office/drawing/2010/main" val="0"/>
              </a:ext>
            </a:extLst>
          </a:blip>
          <a:srcRect/>
          <a:stretch>
            <a:fillRect/>
          </a:stretch>
        </p:blipFill>
        <p:spPr bwMode="auto">
          <a:xfrm>
            <a:off x="6172200" y="4052888"/>
            <a:ext cx="4343400" cy="1357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 descr="Howe truss with timbers and iron rods"/>
          <p:cNvPicPr>
            <a:picLocks noChangeAspect="1" noChangeArrowheads="1"/>
          </p:cNvPicPr>
          <p:nvPr/>
        </p:nvPicPr>
        <p:blipFill>
          <a:blip r:embed="rId4">
            <a:lum contrast="54000"/>
            <a:extLst>
              <a:ext uri="{28A0092B-C50C-407E-A947-70E740481C1C}">
                <a14:useLocalDpi xmlns:a14="http://schemas.microsoft.com/office/drawing/2010/main" val="0"/>
              </a:ext>
            </a:extLst>
          </a:blip>
          <a:srcRect/>
          <a:stretch>
            <a:fillRect/>
          </a:stretch>
        </p:blipFill>
        <p:spPr bwMode="auto">
          <a:xfrm>
            <a:off x="3810000" y="5424488"/>
            <a:ext cx="4343400" cy="1357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Content Placeholder 1"/>
          <p:cNvSpPr>
            <a:spLocks noGrp="1"/>
          </p:cNvSpPr>
          <p:nvPr>
            <p:ph idx="1"/>
          </p:nvPr>
        </p:nvSpPr>
        <p:spPr>
          <a:xfrm>
            <a:off x="2438402" y="1524000"/>
            <a:ext cx="7391399" cy="2895600"/>
          </a:xfrm>
        </p:spPr>
        <p:txBody>
          <a:bodyPr>
            <a:normAutofit/>
          </a:bodyPr>
          <a:lstStyle/>
          <a:p>
            <a:r>
              <a:rPr lang="en-US" sz="2200" dirty="0">
                <a:latin typeface="Arial" charset="0"/>
              </a:rPr>
              <a:t>A </a:t>
            </a:r>
            <a:r>
              <a:rPr lang="en-US" sz="2200" b="1" dirty="0">
                <a:latin typeface="Arial" charset="0"/>
              </a:rPr>
              <a:t>Howe truss</a:t>
            </a:r>
            <a:r>
              <a:rPr lang="en-US" sz="2200" dirty="0">
                <a:latin typeface="Arial" charset="0"/>
              </a:rPr>
              <a:t> at first appears similar to a Pratt truss, but the Howe diagonal web members are inclined toward the center of the span to form A-shapes. The vertical members are in tension while the diagonal members are in compression, exactly opposite the structure of a Pratt truss. Patented in 1840 by William Howe, this design was common on early railroads. </a:t>
            </a:r>
          </a:p>
        </p:txBody>
      </p:sp>
    </p:spTree>
    <p:extLst>
      <p:ext uri="{BB962C8B-B14F-4D97-AF65-F5344CB8AC3E}">
        <p14:creationId xmlns:p14="http://schemas.microsoft.com/office/powerpoint/2010/main" val="7883596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trus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031206"/>
            <a:ext cx="5943600" cy="4674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Continuous Truss Bridges</a:t>
            </a:r>
          </a:p>
        </p:txBody>
      </p:sp>
    </p:spTree>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43200" y="1524000"/>
            <a:ext cx="7010400" cy="5257800"/>
          </a:xfrm>
          <a:prstGeom prst="rect">
            <a:avLst/>
          </a:prstGeom>
        </p:spPr>
      </p:pic>
    </p:spTree>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p:txBody>
          <a:bodyPr>
            <a:normAutofit/>
          </a:bodyPr>
          <a:lstStyle/>
          <a:p>
            <a:pPr>
              <a:defRPr/>
            </a:pPr>
            <a:r>
              <a:rPr sz="6600"/>
              <a:t>Cantilever Bridges</a:t>
            </a:r>
          </a:p>
        </p:txBody>
      </p:sp>
    </p:spTree>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3"/>
          <p:cNvSpPr>
            <a:spLocks noGrp="1" noChangeArrowheads="1"/>
          </p:cNvSpPr>
          <p:nvPr>
            <p:ph idx="1"/>
          </p:nvPr>
        </p:nvSpPr>
        <p:spPr/>
        <p:txBody>
          <a:bodyPr>
            <a:normAutofit/>
          </a:bodyPr>
          <a:lstStyle/>
          <a:p>
            <a:r>
              <a:rPr lang="en-US" dirty="0">
                <a:latin typeface="Arial" charset="0"/>
              </a:rPr>
              <a:t>These bridges use a diving board design technique on each side of the span</a:t>
            </a:r>
          </a:p>
          <a:p>
            <a:endParaRPr lang="en-US" dirty="0">
              <a:latin typeface="Arial" charset="0"/>
            </a:endParaRPr>
          </a:p>
          <a:p>
            <a:r>
              <a:rPr lang="en-US" dirty="0">
                <a:latin typeface="Arial" charset="0"/>
              </a:rPr>
              <a:t>The two sides come together to support a third span</a:t>
            </a:r>
          </a:p>
          <a:p>
            <a:endParaRPr lang="en-US" dirty="0">
              <a:latin typeface="Arial" charset="0"/>
            </a:endParaRPr>
          </a:p>
          <a:p>
            <a:r>
              <a:rPr lang="en-US" dirty="0">
                <a:latin typeface="Arial" charset="0"/>
              </a:rPr>
              <a:t>The two sides are anchored at each end by strong piers in the ground</a:t>
            </a:r>
          </a:p>
          <a:p>
            <a:endParaRPr lang="en-US" dirty="0">
              <a:latin typeface="Arial" charset="0"/>
            </a:endParaRPr>
          </a:p>
        </p:txBody>
      </p:sp>
      <p:sp>
        <p:nvSpPr>
          <p:cNvPr id="106497" name="Rectangle 2"/>
          <p:cNvSpPr>
            <a:spLocks noGrp="1" noChangeArrowheads="1"/>
          </p:cNvSpPr>
          <p:nvPr>
            <p:ph type="title"/>
          </p:nvPr>
        </p:nvSpPr>
        <p:spPr/>
        <p:txBody>
          <a:bodyPr/>
          <a:lstStyle/>
          <a:p>
            <a:r>
              <a:rPr lang="en-US" dirty="0">
                <a:latin typeface="Franklin Gothic Book" charset="0"/>
              </a:rPr>
              <a:t>Cantilever Bridges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4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649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649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2128" r="2128"/>
          <a:stretch>
            <a:fillRect/>
          </a:stretch>
        </p:blipFill>
        <p:spPr/>
      </p:pic>
      <p:sp>
        <p:nvSpPr>
          <p:cNvPr id="3" name="Title 2"/>
          <p:cNvSpPr>
            <a:spLocks noGrp="1"/>
          </p:cNvSpPr>
          <p:nvPr>
            <p:ph type="title"/>
          </p:nvPr>
        </p:nvSpPr>
        <p:spPr/>
        <p:txBody>
          <a:bodyPr/>
          <a:lstStyle/>
          <a:p>
            <a:r>
              <a:rPr lang="en-US" dirty="0"/>
              <a:t>Cantilever Bridges</a:t>
            </a:r>
          </a:p>
        </p:txBody>
      </p:sp>
    </p:spTree>
    <p:extLst>
      <p:ext uri="{BB962C8B-B14F-4D97-AF65-F5344CB8AC3E}">
        <p14:creationId xmlns:p14="http://schemas.microsoft.com/office/powerpoint/2010/main" val="1825464009"/>
      </p:ext>
    </p:extLst>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idx="1"/>
          </p:nvPr>
        </p:nvSpPr>
        <p:spPr/>
        <p:txBody>
          <a:bodyPr numCol="2">
            <a:normAutofit fontScale="92500" lnSpcReduction="10000"/>
          </a:bodyPr>
          <a:lstStyle/>
          <a:p>
            <a:pPr>
              <a:lnSpc>
                <a:spcPct val="90000"/>
              </a:lnSpc>
            </a:pPr>
            <a:r>
              <a:rPr lang="en-US" sz="2800" dirty="0">
                <a:latin typeface="Arial" charset="0"/>
              </a:rPr>
              <a:t>Designed to:</a:t>
            </a:r>
          </a:p>
          <a:p>
            <a:pPr lvl="1">
              <a:lnSpc>
                <a:spcPct val="90000"/>
              </a:lnSpc>
            </a:pPr>
            <a:r>
              <a:rPr lang="en-US" sz="2600" dirty="0">
                <a:latin typeface="Arial" charset="0"/>
              </a:rPr>
              <a:t>Carry own weight and weight of traffic</a:t>
            </a:r>
          </a:p>
          <a:p>
            <a:pPr lvl="1">
              <a:lnSpc>
                <a:spcPct val="90000"/>
              </a:lnSpc>
            </a:pPr>
            <a:r>
              <a:rPr lang="en-US" sz="2400" dirty="0">
                <a:latin typeface="Arial" charset="0"/>
              </a:rPr>
              <a:t>Withstand force of high winds</a:t>
            </a:r>
          </a:p>
          <a:p>
            <a:pPr lvl="1">
              <a:lnSpc>
                <a:spcPct val="90000"/>
              </a:lnSpc>
            </a:pPr>
            <a:endParaRPr lang="en-US" sz="2400" dirty="0">
              <a:latin typeface="Arial" charset="0"/>
            </a:endParaRPr>
          </a:p>
          <a:p>
            <a:pPr>
              <a:lnSpc>
                <a:spcPct val="90000"/>
              </a:lnSpc>
            </a:pPr>
            <a:r>
              <a:rPr lang="en-US" sz="2600" dirty="0">
                <a:latin typeface="Arial" charset="0"/>
              </a:rPr>
              <a:t>Types of Bridges:</a:t>
            </a:r>
          </a:p>
          <a:p>
            <a:pPr lvl="1">
              <a:lnSpc>
                <a:spcPct val="90000"/>
              </a:lnSpc>
            </a:pPr>
            <a:r>
              <a:rPr lang="en-US" dirty="0">
                <a:latin typeface="Arial" charset="0"/>
              </a:rPr>
              <a:t>Beam</a:t>
            </a:r>
          </a:p>
          <a:p>
            <a:pPr lvl="1">
              <a:lnSpc>
                <a:spcPct val="90000"/>
              </a:lnSpc>
            </a:pPr>
            <a:r>
              <a:rPr lang="en-US" dirty="0">
                <a:latin typeface="Arial" charset="0"/>
              </a:rPr>
              <a:t>Arch</a:t>
            </a:r>
          </a:p>
          <a:p>
            <a:pPr lvl="1">
              <a:lnSpc>
                <a:spcPct val="90000"/>
              </a:lnSpc>
            </a:pPr>
            <a:r>
              <a:rPr lang="en-US" dirty="0">
                <a:latin typeface="Arial" charset="0"/>
              </a:rPr>
              <a:t>Cantilever</a:t>
            </a:r>
          </a:p>
          <a:p>
            <a:pPr lvl="1">
              <a:lnSpc>
                <a:spcPct val="90000"/>
              </a:lnSpc>
            </a:pPr>
            <a:r>
              <a:rPr lang="en-US" dirty="0">
                <a:latin typeface="Arial" charset="0"/>
              </a:rPr>
              <a:t>Suspension</a:t>
            </a:r>
          </a:p>
          <a:p>
            <a:pPr lvl="1">
              <a:lnSpc>
                <a:spcPct val="90000"/>
              </a:lnSpc>
            </a:pPr>
            <a:endParaRPr lang="en-US" dirty="0">
              <a:latin typeface="Arial" charset="0"/>
            </a:endParaRPr>
          </a:p>
          <a:p>
            <a:pPr lvl="1">
              <a:lnSpc>
                <a:spcPct val="90000"/>
              </a:lnSpc>
            </a:pPr>
            <a:endParaRPr lang="en-US" dirty="0">
              <a:latin typeface="Arial" charset="0"/>
            </a:endParaRPr>
          </a:p>
          <a:p>
            <a:pPr lvl="1">
              <a:lnSpc>
                <a:spcPct val="90000"/>
              </a:lnSpc>
            </a:pPr>
            <a:endParaRPr lang="en-US" dirty="0">
              <a:latin typeface="Arial" charset="0"/>
            </a:endParaRPr>
          </a:p>
          <a:p>
            <a:pPr lvl="1">
              <a:lnSpc>
                <a:spcPct val="90000"/>
              </a:lnSpc>
            </a:pPr>
            <a:endParaRPr lang="en-US" dirty="0">
              <a:latin typeface="Arial" charset="0"/>
            </a:endParaRPr>
          </a:p>
          <a:p>
            <a:pPr lvl="1">
              <a:lnSpc>
                <a:spcPct val="90000"/>
              </a:lnSpc>
            </a:pPr>
            <a:endParaRPr lang="en-US" dirty="0">
              <a:latin typeface="Arial" charset="0"/>
            </a:endParaRPr>
          </a:p>
          <a:p>
            <a:pPr lvl="1">
              <a:lnSpc>
                <a:spcPct val="90000"/>
              </a:lnSpc>
            </a:pPr>
            <a:endParaRPr lang="en-US" dirty="0">
              <a:latin typeface="Arial" charset="0"/>
            </a:endParaRPr>
          </a:p>
          <a:p>
            <a:pPr lvl="1">
              <a:lnSpc>
                <a:spcPct val="90000"/>
              </a:lnSpc>
            </a:pPr>
            <a:endParaRPr lang="en-US" dirty="0">
              <a:latin typeface="Arial" charset="0"/>
            </a:endParaRPr>
          </a:p>
          <a:p>
            <a:pPr lvl="1">
              <a:lnSpc>
                <a:spcPct val="90000"/>
              </a:lnSpc>
            </a:pPr>
            <a:endParaRPr lang="en-US" dirty="0">
              <a:latin typeface="Arial" charset="0"/>
            </a:endParaRPr>
          </a:p>
          <a:p>
            <a:pPr lvl="1">
              <a:lnSpc>
                <a:spcPct val="90000"/>
              </a:lnSpc>
            </a:pPr>
            <a:r>
              <a:rPr lang="en-US" dirty="0">
                <a:latin typeface="Arial" charset="0"/>
              </a:rPr>
              <a:t>Cable-Stayed</a:t>
            </a:r>
          </a:p>
          <a:p>
            <a:pPr lvl="1">
              <a:lnSpc>
                <a:spcPct val="90000"/>
              </a:lnSpc>
            </a:pPr>
            <a:r>
              <a:rPr lang="en-US" dirty="0">
                <a:latin typeface="Arial" charset="0"/>
              </a:rPr>
              <a:t>Truss</a:t>
            </a:r>
          </a:p>
          <a:p>
            <a:pPr marL="301943" lvl="1" indent="0">
              <a:lnSpc>
                <a:spcPct val="90000"/>
              </a:lnSpc>
              <a:buNone/>
            </a:pPr>
            <a:endParaRPr lang="en-US" dirty="0">
              <a:latin typeface="Arial" charset="0"/>
            </a:endParaRPr>
          </a:p>
        </p:txBody>
      </p:sp>
      <p:sp>
        <p:nvSpPr>
          <p:cNvPr id="29697" name="Rectangle 2"/>
          <p:cNvSpPr>
            <a:spLocks noGrp="1" noChangeArrowheads="1"/>
          </p:cNvSpPr>
          <p:nvPr>
            <p:ph type="title"/>
          </p:nvPr>
        </p:nvSpPr>
        <p:spPr/>
        <p:txBody>
          <a:bodyPr>
            <a:normAutofit/>
          </a:bodyPr>
          <a:lstStyle/>
          <a:p>
            <a:r>
              <a:rPr lang="en-US" dirty="0">
                <a:latin typeface="Franklin Gothic Book" charset="0"/>
              </a:rPr>
              <a:t>Bridge Construction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69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69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69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698">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698">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698">
                                            <p:txEl>
                                              <p:pRg st="17" end="1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698">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10" name="Picture 2" descr="astoria_bridge"/>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667001" y="1828800"/>
            <a:ext cx="7109907" cy="4794250"/>
          </a:xfrm>
          <a:extLs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ctrTitle"/>
          </p:nvPr>
        </p:nvSpPr>
        <p:spPr/>
        <p:txBody>
          <a:bodyPr>
            <a:normAutofit/>
          </a:bodyPr>
          <a:lstStyle/>
          <a:p>
            <a:pPr>
              <a:defRPr/>
            </a:pPr>
            <a:r>
              <a:rPr sz="6600"/>
              <a:t>Suspension Bridges</a:t>
            </a:r>
          </a:p>
        </p:txBody>
      </p:sp>
    </p:spTree>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3"/>
          <p:cNvSpPr>
            <a:spLocks noGrp="1" noChangeArrowheads="1"/>
          </p:cNvSpPr>
          <p:nvPr>
            <p:ph idx="1"/>
          </p:nvPr>
        </p:nvSpPr>
        <p:spPr/>
        <p:txBody>
          <a:bodyPr>
            <a:normAutofit fontScale="92500" lnSpcReduction="10000"/>
          </a:bodyPr>
          <a:lstStyle/>
          <a:p>
            <a:r>
              <a:rPr lang="en-US" sz="2800" dirty="0">
                <a:latin typeface="Arial" charset="0"/>
              </a:rPr>
              <a:t>Able to span the longest distance of any bridge type</a:t>
            </a:r>
          </a:p>
          <a:p>
            <a:endParaRPr lang="en-US" sz="2800" dirty="0">
              <a:latin typeface="Arial" charset="0"/>
            </a:endParaRPr>
          </a:p>
          <a:p>
            <a:r>
              <a:rPr lang="en-US" sz="2600" dirty="0">
                <a:latin typeface="Arial" charset="0"/>
              </a:rPr>
              <a:t>Roadway hangs from vertical cables supported by overhead cables strung between two or more towers</a:t>
            </a:r>
          </a:p>
          <a:p>
            <a:endParaRPr lang="en-US" sz="2600" dirty="0">
              <a:latin typeface="Arial" charset="0"/>
            </a:endParaRPr>
          </a:p>
          <a:p>
            <a:r>
              <a:rPr lang="en-US" sz="2600" dirty="0">
                <a:latin typeface="Arial" charset="0"/>
              </a:rPr>
              <a:t>Costly</a:t>
            </a:r>
          </a:p>
          <a:p>
            <a:endParaRPr lang="en-US" sz="2600" dirty="0">
              <a:latin typeface="Arial" charset="0"/>
            </a:endParaRPr>
          </a:p>
          <a:p>
            <a:r>
              <a:rPr lang="en-US" sz="2600" dirty="0">
                <a:latin typeface="Arial" charset="0"/>
              </a:rPr>
              <a:t>Highly susceptible to winds and swaying</a:t>
            </a:r>
          </a:p>
          <a:p>
            <a:endParaRPr lang="en-US" sz="2800" dirty="0">
              <a:latin typeface="Arial" charset="0"/>
            </a:endParaRPr>
          </a:p>
        </p:txBody>
      </p:sp>
      <p:sp>
        <p:nvSpPr>
          <p:cNvPr id="132097" name="Rectangle 2"/>
          <p:cNvSpPr>
            <a:spLocks noGrp="1" noChangeArrowheads="1"/>
          </p:cNvSpPr>
          <p:nvPr>
            <p:ph type="title"/>
          </p:nvPr>
        </p:nvSpPr>
        <p:spPr/>
        <p:txBody>
          <a:bodyPr/>
          <a:lstStyle/>
          <a:p>
            <a:r>
              <a:rPr lang="en-US" dirty="0">
                <a:latin typeface="Franklin Gothic Book" charset="0"/>
              </a:rPr>
              <a:t>Suspension Bridges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0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209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209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209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Suspension Bridge Forces</a:t>
            </a:r>
          </a:p>
        </p:txBody>
      </p:sp>
      <p:pic>
        <p:nvPicPr>
          <p:cNvPr id="34822" name="Picture 6" descr="bridge-suspen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808538"/>
            <a:ext cx="5867400" cy="189706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2396068" y="1676400"/>
            <a:ext cx="7408333" cy="3450696"/>
          </a:xfrm>
        </p:spPr>
        <p:txBody>
          <a:bodyPr>
            <a:normAutofit/>
          </a:bodyPr>
          <a:lstStyle/>
          <a:p>
            <a:r>
              <a:rPr lang="en-US" dirty="0"/>
              <a:t>In all suspension bridges, the roadway hangs from massive steel cables, which are draped over two towers and secured into solid concrete blocks, called anchorages, on both ends of the bridge. The cars push down on the roadway, but because the roadway is suspended, the cables transfer the load into compression in the two towers. The two towers support most of the bridge's weight.</a:t>
            </a:r>
          </a:p>
          <a:p>
            <a:endParaRPr lang="en-US" dirty="0"/>
          </a:p>
        </p:txBody>
      </p:sp>
    </p:spTree>
    <p:extLst>
      <p:ext uri="{BB962C8B-B14F-4D97-AF65-F5344CB8AC3E}">
        <p14:creationId xmlns:p14="http://schemas.microsoft.com/office/powerpoint/2010/main" val="304292584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latin typeface="Franklin Gothic Book" charset="0"/>
              </a:rPr>
              <a:t>Akashi-</a:t>
            </a:r>
            <a:r>
              <a:rPr lang="en-US" b="1" dirty="0" err="1">
                <a:latin typeface="Franklin Gothic Book" charset="0"/>
              </a:rPr>
              <a:t>Kaikyo</a:t>
            </a:r>
            <a:r>
              <a:rPr lang="en-US" b="1" dirty="0">
                <a:latin typeface="Franklin Gothic Book" charset="0"/>
              </a:rPr>
              <a:t> Bridge, Japan</a:t>
            </a:r>
            <a:endParaRPr lang="en-US" dirty="0"/>
          </a:p>
        </p:txBody>
      </p:sp>
      <p:pic>
        <p:nvPicPr>
          <p:cNvPr id="3" name="Picture 2"/>
          <p:cNvPicPr>
            <a:picLocks noChangeAspect="1"/>
          </p:cNvPicPr>
          <p:nvPr/>
        </p:nvPicPr>
        <p:blipFill>
          <a:blip r:embed="rId3"/>
          <a:stretch>
            <a:fillRect/>
          </a:stretch>
        </p:blipFill>
        <p:spPr>
          <a:xfrm>
            <a:off x="2514600" y="1676401"/>
            <a:ext cx="7239000" cy="4891809"/>
          </a:xfrm>
          <a:prstGeom prst="rect">
            <a:avLst/>
          </a:prstGeom>
        </p:spPr>
      </p:pic>
    </p:spTree>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p:txBody>
          <a:bodyPr/>
          <a:lstStyle/>
          <a:p>
            <a:r>
              <a:rPr lang="en-US">
                <a:latin typeface="Franklin Gothic Book" charset="0"/>
              </a:rPr>
              <a:t>Brooklyn Bridge</a:t>
            </a:r>
          </a:p>
        </p:txBody>
      </p:sp>
      <p:pic>
        <p:nvPicPr>
          <p:cNvPr id="3" name="Picture 2"/>
          <p:cNvPicPr>
            <a:picLocks noChangeAspect="1"/>
          </p:cNvPicPr>
          <p:nvPr/>
        </p:nvPicPr>
        <p:blipFill>
          <a:blip r:embed="rId3"/>
          <a:stretch>
            <a:fillRect/>
          </a:stretch>
        </p:blipFill>
        <p:spPr>
          <a:xfrm>
            <a:off x="3048000" y="1943100"/>
            <a:ext cx="6248400" cy="4686300"/>
          </a:xfrm>
          <a:prstGeom prst="rect">
            <a:avLst/>
          </a:prstGeom>
        </p:spPr>
      </p:pic>
    </p:spTree>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Golden Gate Bridge</a:t>
            </a:r>
          </a:p>
        </p:txBody>
      </p:sp>
      <p:pic>
        <p:nvPicPr>
          <p:cNvPr id="5" name="Picture 4"/>
          <p:cNvPicPr>
            <a:picLocks noChangeAspect="1"/>
          </p:cNvPicPr>
          <p:nvPr/>
        </p:nvPicPr>
        <p:blipFill>
          <a:blip r:embed="rId2"/>
          <a:stretch>
            <a:fillRect/>
          </a:stretch>
        </p:blipFill>
        <p:spPr>
          <a:xfrm>
            <a:off x="2438400" y="1779926"/>
            <a:ext cx="7391400" cy="4925675"/>
          </a:xfrm>
          <a:prstGeom prst="rect">
            <a:avLst/>
          </a:prstGeom>
        </p:spPr>
      </p:pic>
    </p:spTree>
    <p:extLst>
      <p:ext uri="{BB962C8B-B14F-4D97-AF65-F5344CB8AC3E}">
        <p14:creationId xmlns:p14="http://schemas.microsoft.com/office/powerpoint/2010/main" val="732636090"/>
      </p:ext>
    </p:extLst>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Bridge Video</a:t>
            </a:r>
          </a:p>
        </p:txBody>
      </p:sp>
      <p:pic>
        <p:nvPicPr>
          <p:cNvPr id="5" name="KBOGRxV49MQ"/>
          <p:cNvPicPr>
            <a:picLocks noGrp="1" noRot="1" noChangeAspect="1"/>
          </p:cNvPicPr>
          <p:nvPr>
            <p:ph idx="1"/>
            <a:videoFile r:link="rId1"/>
          </p:nvPr>
        </p:nvPicPr>
        <p:blipFill>
          <a:blip r:embed="rId3"/>
          <a:stretch>
            <a:fillRect/>
          </a:stretch>
        </p:blipFill>
        <p:spPr>
          <a:xfrm>
            <a:off x="1651002" y="1447800"/>
            <a:ext cx="8940799" cy="5029200"/>
          </a:xfrm>
          <a:prstGeom prst="rect">
            <a:avLst/>
          </a:prstGeom>
        </p:spPr>
      </p:pic>
    </p:spTree>
    <p:extLst>
      <p:ext uri="{BB962C8B-B14F-4D97-AF65-F5344CB8AC3E}">
        <p14:creationId xmlns:p14="http://schemas.microsoft.com/office/powerpoint/2010/main" val="3171431842"/>
      </p:ext>
    </p:extLst>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descr="narrows2_bridge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76200"/>
            <a:ext cx="8077200" cy="5370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p:cNvSpPr>
            <a:spLocks noGrp="1"/>
          </p:cNvSpPr>
          <p:nvPr>
            <p:ph idx="1"/>
          </p:nvPr>
        </p:nvSpPr>
        <p:spPr>
          <a:xfrm>
            <a:off x="2396068" y="5334001"/>
            <a:ext cx="7408333" cy="1523999"/>
          </a:xfrm>
        </p:spPr>
        <p:txBody>
          <a:bodyPr>
            <a:normAutofit fontScale="55000" lnSpcReduction="20000"/>
          </a:bodyPr>
          <a:lstStyle/>
          <a:p>
            <a:pPr algn="ctr">
              <a:defRPr/>
            </a:pPr>
            <a:r>
              <a:rPr lang="en-US" dirty="0"/>
              <a:t>Tacoma Narrows Bridge collapsing, Tacoma, Washington, 1940</a:t>
            </a:r>
          </a:p>
          <a:p>
            <a:pPr>
              <a:defRPr/>
            </a:pPr>
            <a:r>
              <a:rPr lang="en-US" sz="2900" dirty="0"/>
              <a:t>On the morning of November 7, 1940, the Tacoma Narrows Bridge twisted violently in 42-mile-per-hour winds and collapsed into the cold waters of the Puget Sound. The disaster -- which luckily took no human lives -- shook the engineering community and forever changed the way bridges were built around the world. Roadway of Tacoma Narrows Bridge twisting violently in a windstorm, Tacoma, Washington, 1940</a:t>
            </a:r>
          </a:p>
          <a:p>
            <a:endParaRPr lang="en-US" dirty="0"/>
          </a:p>
        </p:txBody>
      </p:sp>
    </p:spTree>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Fzu6CNtqec"/>
          <p:cNvPicPr>
            <a:picLocks noRot="1" noChangeAspect="1"/>
          </p:cNvPicPr>
          <p:nvPr>
            <a:videoFile r:link="rId1"/>
          </p:nvPr>
        </p:nvPicPr>
        <p:blipFill>
          <a:blip r:embed="rId4"/>
          <a:stretch>
            <a:fillRect/>
          </a:stretch>
        </p:blipFill>
        <p:spPr>
          <a:xfrm>
            <a:off x="990600" y="557212"/>
            <a:ext cx="10363200" cy="5829301"/>
          </a:xfrm>
          <a:prstGeom prst="rect">
            <a:avLst/>
          </a:prstGeom>
        </p:spPr>
      </p:pic>
    </p:spTree>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dirty="0">
                <a:latin typeface="Arial" charset="0"/>
              </a:rPr>
              <a:t>Bridge Terms &amp; Bridge Forces</a:t>
            </a:r>
          </a:p>
        </p:txBody>
      </p:sp>
      <p:sp>
        <p:nvSpPr>
          <p:cNvPr id="5123" name="Rectangle 3"/>
          <p:cNvSpPr>
            <a:spLocks noGrp="1" noChangeArrowheads="1"/>
          </p:cNvSpPr>
          <p:nvPr>
            <p:ph type="body" idx="1"/>
          </p:nvPr>
        </p:nvSpPr>
        <p:spPr>
          <a:xfrm>
            <a:off x="2396068" y="1828800"/>
            <a:ext cx="7408333" cy="4648200"/>
          </a:xfrm>
        </p:spPr>
        <p:txBody>
          <a:bodyPr>
            <a:normAutofit fontScale="85000" lnSpcReduction="20000"/>
          </a:bodyPr>
          <a:lstStyle/>
          <a:p>
            <a:pPr>
              <a:lnSpc>
                <a:spcPct val="80000"/>
              </a:lnSpc>
            </a:pPr>
            <a:r>
              <a:rPr lang="en-US" sz="1800" b="1" dirty="0">
                <a:latin typeface="Arial" charset="0"/>
              </a:rPr>
              <a:t>Abutment</a:t>
            </a:r>
          </a:p>
          <a:p>
            <a:pPr lvl="1">
              <a:lnSpc>
                <a:spcPct val="80000"/>
              </a:lnSpc>
            </a:pPr>
            <a:r>
              <a:rPr lang="en-US" sz="1600" dirty="0">
                <a:latin typeface="Arial" charset="0"/>
              </a:rPr>
              <a:t>Heavy supporting structures usually attached to bedrock and supporting bridge piers.</a:t>
            </a:r>
            <a:endParaRPr lang="en-US" sz="1600" b="1" dirty="0">
              <a:latin typeface="Arial" charset="0"/>
            </a:endParaRPr>
          </a:p>
          <a:p>
            <a:pPr eaLnBrk="1" hangingPunct="1">
              <a:lnSpc>
                <a:spcPct val="80000"/>
              </a:lnSpc>
            </a:pPr>
            <a:endParaRPr lang="en-US" sz="1800" b="1" dirty="0">
              <a:latin typeface="Arial" charset="0"/>
            </a:endParaRPr>
          </a:p>
          <a:p>
            <a:pPr eaLnBrk="1" hangingPunct="1">
              <a:lnSpc>
                <a:spcPct val="80000"/>
              </a:lnSpc>
            </a:pPr>
            <a:r>
              <a:rPr lang="en-US" sz="1800" b="1" dirty="0">
                <a:latin typeface="Arial" charset="0"/>
              </a:rPr>
              <a:t>Bedrock</a:t>
            </a:r>
          </a:p>
          <a:p>
            <a:pPr lvl="1">
              <a:lnSpc>
                <a:spcPct val="80000"/>
              </a:lnSpc>
            </a:pPr>
            <a:r>
              <a:rPr lang="en-US" sz="1600" dirty="0">
                <a:latin typeface="Arial" charset="0"/>
              </a:rPr>
              <a:t>Portion of Earth's mantle made of solid rock on which permanent structures can be built.</a:t>
            </a:r>
            <a:endParaRPr lang="en-US" sz="1600" b="1" dirty="0">
              <a:latin typeface="Arial" charset="0"/>
            </a:endParaRPr>
          </a:p>
          <a:p>
            <a:pPr eaLnBrk="1" hangingPunct="1">
              <a:lnSpc>
                <a:spcPct val="80000"/>
              </a:lnSpc>
            </a:pPr>
            <a:endParaRPr lang="en-US" sz="1800" b="1" dirty="0">
              <a:latin typeface="Arial" charset="0"/>
            </a:endParaRPr>
          </a:p>
          <a:p>
            <a:pPr eaLnBrk="1" hangingPunct="1">
              <a:lnSpc>
                <a:spcPct val="80000"/>
              </a:lnSpc>
            </a:pPr>
            <a:r>
              <a:rPr lang="en-US" sz="1800" b="1" dirty="0">
                <a:latin typeface="Arial" charset="0"/>
              </a:rPr>
              <a:t>Dead load</a:t>
            </a:r>
          </a:p>
          <a:p>
            <a:pPr lvl="1">
              <a:lnSpc>
                <a:spcPct val="80000"/>
              </a:lnSpc>
            </a:pPr>
            <a:r>
              <a:rPr lang="en-US" sz="1600" dirty="0">
                <a:latin typeface="Arial" charset="0"/>
              </a:rPr>
              <a:t>The force exerted by a bridge as a result of its own weight.</a:t>
            </a:r>
            <a:endParaRPr lang="en-US" sz="1600" b="1" dirty="0">
              <a:latin typeface="Arial" charset="0"/>
            </a:endParaRPr>
          </a:p>
          <a:p>
            <a:pPr eaLnBrk="1" hangingPunct="1">
              <a:lnSpc>
                <a:spcPct val="80000"/>
              </a:lnSpc>
            </a:pPr>
            <a:endParaRPr lang="en-US" sz="1800" b="1" dirty="0">
              <a:latin typeface="Arial" charset="0"/>
            </a:endParaRPr>
          </a:p>
          <a:p>
            <a:pPr eaLnBrk="1" hangingPunct="1">
              <a:lnSpc>
                <a:spcPct val="80000"/>
              </a:lnSpc>
            </a:pPr>
            <a:r>
              <a:rPr lang="en-US" sz="1800" b="1" dirty="0">
                <a:latin typeface="Arial" charset="0"/>
              </a:rPr>
              <a:t>Dynamic load</a:t>
            </a:r>
          </a:p>
          <a:p>
            <a:pPr lvl="1">
              <a:lnSpc>
                <a:spcPct val="80000"/>
              </a:lnSpc>
            </a:pPr>
            <a:r>
              <a:rPr lang="en-US" sz="1600" dirty="0">
                <a:latin typeface="Arial" charset="0"/>
              </a:rPr>
              <a:t>The force exerted on a bridge as a result of unusual environmental factors, such as earthquakes or strong gusts of wind.</a:t>
            </a:r>
            <a:endParaRPr lang="en-US" sz="1600" b="1" dirty="0">
              <a:latin typeface="Arial" charset="0"/>
            </a:endParaRPr>
          </a:p>
          <a:p>
            <a:pPr eaLnBrk="1" hangingPunct="1">
              <a:lnSpc>
                <a:spcPct val="80000"/>
              </a:lnSpc>
            </a:pPr>
            <a:endParaRPr lang="en-US" sz="1800" b="1" dirty="0">
              <a:latin typeface="Arial" charset="0"/>
            </a:endParaRPr>
          </a:p>
          <a:p>
            <a:pPr eaLnBrk="1" hangingPunct="1">
              <a:lnSpc>
                <a:spcPct val="80000"/>
              </a:lnSpc>
            </a:pPr>
            <a:r>
              <a:rPr lang="en-US" sz="1800" b="1" dirty="0">
                <a:latin typeface="Arial" charset="0"/>
              </a:rPr>
              <a:t>Live load</a:t>
            </a:r>
            <a:endParaRPr lang="en-US" sz="1800" dirty="0">
              <a:latin typeface="Arial" charset="0"/>
            </a:endParaRPr>
          </a:p>
          <a:p>
            <a:pPr lvl="1">
              <a:lnSpc>
                <a:spcPct val="80000"/>
              </a:lnSpc>
            </a:pPr>
            <a:r>
              <a:rPr lang="en-US" sz="1600" dirty="0">
                <a:latin typeface="Arial" charset="0"/>
              </a:rPr>
              <a:t>The force exerted on a bridge as a result of the traffic moving across the bridge.</a:t>
            </a:r>
            <a:endParaRPr lang="en-US" sz="1600" b="1" dirty="0">
              <a:latin typeface="Arial" charset="0"/>
            </a:endParaRPr>
          </a:p>
          <a:p>
            <a:pPr eaLnBrk="1" hangingPunct="1">
              <a:lnSpc>
                <a:spcPct val="80000"/>
              </a:lnSpc>
            </a:pPr>
            <a:endParaRPr lang="en-US" sz="1800" b="1" dirty="0">
              <a:latin typeface="Arial" charset="0"/>
            </a:endParaRPr>
          </a:p>
          <a:p>
            <a:pPr eaLnBrk="1" hangingPunct="1">
              <a:lnSpc>
                <a:spcPct val="80000"/>
              </a:lnSpc>
            </a:pPr>
            <a:r>
              <a:rPr lang="en-US" sz="1800" b="1" dirty="0">
                <a:latin typeface="Arial" charset="0"/>
              </a:rPr>
              <a:t>Piers</a:t>
            </a:r>
          </a:p>
          <a:p>
            <a:pPr lvl="1">
              <a:lnSpc>
                <a:spcPct val="80000"/>
              </a:lnSpc>
            </a:pPr>
            <a:r>
              <a:rPr lang="en-US" sz="1600" dirty="0">
                <a:latin typeface="Arial" charset="0"/>
              </a:rPr>
              <a:t>Vertical columns, usually made of reinforced concrete or some other strong material, on which bridges rest.</a:t>
            </a:r>
            <a:endParaRPr lang="en-US" sz="1600" b="1" dirty="0">
              <a:latin typeface="Arial" charset="0"/>
            </a:endParaRPr>
          </a:p>
          <a:p>
            <a:pPr eaLnBrk="1" hangingPunct="1">
              <a:lnSpc>
                <a:spcPct val="80000"/>
              </a:lnSpc>
            </a:pPr>
            <a:endParaRPr lang="en-US" sz="1800" b="1" dirty="0">
              <a:latin typeface="Arial" charset="0"/>
            </a:endParaRPr>
          </a:p>
          <a:p>
            <a:pPr eaLnBrk="1" hangingPunct="1">
              <a:lnSpc>
                <a:spcPct val="80000"/>
              </a:lnSpc>
            </a:pPr>
            <a:r>
              <a:rPr lang="en-US" sz="1800" b="1" dirty="0">
                <a:latin typeface="Arial" charset="0"/>
              </a:rPr>
              <a:t>Suspenders</a:t>
            </a:r>
          </a:p>
          <a:p>
            <a:pPr lvl="1">
              <a:lnSpc>
                <a:spcPct val="80000"/>
              </a:lnSpc>
            </a:pPr>
            <a:r>
              <a:rPr lang="en-US" sz="1600" dirty="0">
                <a:latin typeface="Arial" charset="0"/>
              </a:rPr>
              <a:t>Ropes or steel wires from which the roadway of a bridge is suspended.</a:t>
            </a:r>
            <a:endParaRPr lang="en-US" sz="1600" b="1" dirty="0">
              <a:latin typeface="Arial" charset="0"/>
            </a:endParaRPr>
          </a:p>
        </p:txBody>
      </p:sp>
    </p:spTree>
    <p:extLst>
      <p:ext uri="{BB962C8B-B14F-4D97-AF65-F5344CB8AC3E}">
        <p14:creationId xmlns:p14="http://schemas.microsoft.com/office/powerpoint/2010/main" val="171543019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2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2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2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2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2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2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23">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123">
                                            <p:txEl>
                                              <p:pRg st="15" end="1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23">
                                            <p:txEl>
                                              <p:pRg st="16" end="1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23">
                                            <p:txEl>
                                              <p:pRg st="18" end="18"/>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12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ctrTitle"/>
          </p:nvPr>
        </p:nvSpPr>
        <p:spPr>
          <a:xfrm>
            <a:off x="1905000" y="1997076"/>
            <a:ext cx="8458200" cy="1431925"/>
          </a:xfrm>
        </p:spPr>
        <p:txBody>
          <a:bodyPr>
            <a:normAutofit/>
          </a:bodyPr>
          <a:lstStyle/>
          <a:p>
            <a:pPr>
              <a:defRPr/>
            </a:pPr>
            <a:r>
              <a:rPr sz="6600"/>
              <a:t>Cable-Stayed Bridges</a:t>
            </a:r>
          </a:p>
        </p:txBody>
      </p:sp>
    </p:spTree>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3"/>
          <p:cNvSpPr>
            <a:spLocks noGrp="1" noChangeArrowheads="1"/>
          </p:cNvSpPr>
          <p:nvPr>
            <p:ph idx="1"/>
          </p:nvPr>
        </p:nvSpPr>
        <p:spPr/>
        <p:txBody>
          <a:bodyPr>
            <a:normAutofit lnSpcReduction="10000"/>
          </a:bodyPr>
          <a:lstStyle/>
          <a:p>
            <a:r>
              <a:rPr lang="en-US" dirty="0">
                <a:latin typeface="Arial" charset="0"/>
              </a:rPr>
              <a:t>Similar to suspension bridges</a:t>
            </a:r>
          </a:p>
          <a:p>
            <a:endParaRPr lang="en-US" dirty="0">
              <a:latin typeface="Arial" charset="0"/>
            </a:endParaRPr>
          </a:p>
          <a:p>
            <a:r>
              <a:rPr lang="en-US" dirty="0">
                <a:latin typeface="Arial" charset="0"/>
              </a:rPr>
              <a:t>Suspended by cables that run directly down to roadway from central towers</a:t>
            </a:r>
          </a:p>
          <a:p>
            <a:endParaRPr lang="en-US" dirty="0">
              <a:latin typeface="Arial" charset="0"/>
            </a:endParaRPr>
          </a:p>
          <a:p>
            <a:r>
              <a:rPr lang="en-US" dirty="0">
                <a:latin typeface="Arial" charset="0"/>
              </a:rPr>
              <a:t>Less costly than suspension</a:t>
            </a:r>
          </a:p>
          <a:p>
            <a:endParaRPr lang="en-US" dirty="0">
              <a:latin typeface="Arial" charset="0"/>
            </a:endParaRPr>
          </a:p>
          <a:p>
            <a:r>
              <a:rPr lang="en-US" dirty="0">
                <a:latin typeface="Arial" charset="0"/>
              </a:rPr>
              <a:t>Spans must be limited in length</a:t>
            </a:r>
          </a:p>
        </p:txBody>
      </p:sp>
      <p:sp>
        <p:nvSpPr>
          <p:cNvPr id="165889" name="Rectangle 2"/>
          <p:cNvSpPr>
            <a:spLocks noGrp="1" noChangeArrowheads="1"/>
          </p:cNvSpPr>
          <p:nvPr>
            <p:ph type="title"/>
          </p:nvPr>
        </p:nvSpPr>
        <p:spPr/>
        <p:txBody>
          <a:bodyPr/>
          <a:lstStyle/>
          <a:p>
            <a:r>
              <a:rPr lang="en-US" dirty="0">
                <a:latin typeface="Franklin Gothic Book" charset="0"/>
              </a:rPr>
              <a:t>Cable-Stayed Bridges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58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589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589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589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0"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Sunshine Skyway Bridge, St. Petersburg and Bradenton, Florida</a:t>
            </a:r>
          </a:p>
        </p:txBody>
      </p:sp>
      <p:pic>
        <p:nvPicPr>
          <p:cNvPr id="4" name="Picture 3"/>
          <p:cNvPicPr>
            <a:picLocks noChangeAspect="1"/>
          </p:cNvPicPr>
          <p:nvPr/>
        </p:nvPicPr>
        <p:blipFill>
          <a:blip r:embed="rId3"/>
          <a:stretch>
            <a:fillRect/>
          </a:stretch>
        </p:blipFill>
        <p:spPr>
          <a:xfrm>
            <a:off x="3048000" y="1981200"/>
            <a:ext cx="5810250" cy="4648200"/>
          </a:xfrm>
          <a:prstGeom prst="rect">
            <a:avLst/>
          </a:prstGeom>
        </p:spPr>
      </p:pic>
    </p:spTree>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9" name="Picture 3" descr="clarkbrdge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2634" b="12634"/>
          <a:stretch>
            <a:fillRect/>
          </a:stretch>
        </p:blipFill>
        <p:spPr>
          <a:extLs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171009" name="Rectangle 2"/>
          <p:cNvSpPr>
            <a:spLocks noGrp="1" noChangeArrowheads="1"/>
          </p:cNvSpPr>
          <p:nvPr>
            <p:ph type="title"/>
          </p:nvPr>
        </p:nvSpPr>
        <p:spPr>
          <a:xfrm>
            <a:off x="1981200" y="0"/>
            <a:ext cx="8229600" cy="914400"/>
          </a:xfrm>
        </p:spPr>
        <p:txBody>
          <a:bodyPr/>
          <a:lstStyle/>
          <a:p>
            <a:r>
              <a:rPr lang="en-US" sz="3600">
                <a:latin typeface="Franklin Gothic Book" charset="0"/>
              </a:rPr>
              <a:t>Clark Bridge in Alton, IL</a:t>
            </a:r>
          </a:p>
        </p:txBody>
      </p:sp>
    </p:spTree>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9850" y="1723892"/>
            <a:ext cx="6972300" cy="4981709"/>
          </a:xfrm>
        </p:spPr>
      </p:pic>
      <p:sp>
        <p:nvSpPr>
          <p:cNvPr id="3" name="Title 2"/>
          <p:cNvSpPr>
            <a:spLocks noGrp="1"/>
          </p:cNvSpPr>
          <p:nvPr>
            <p:ph type="title"/>
          </p:nvPr>
        </p:nvSpPr>
        <p:spPr/>
        <p:txBody>
          <a:bodyPr>
            <a:normAutofit/>
          </a:bodyPr>
          <a:lstStyle/>
          <a:p>
            <a:r>
              <a:rPr lang="en-US" dirty="0"/>
              <a:t>Lake Pontchartrain Causeway</a:t>
            </a:r>
            <a:br>
              <a:rPr lang="en-US" dirty="0"/>
            </a:br>
            <a:r>
              <a:rPr lang="en-US" sz="2400" dirty="0"/>
              <a:t>Southern Louisiana – Nearly 24 miles long</a:t>
            </a:r>
          </a:p>
        </p:txBody>
      </p:sp>
    </p:spTree>
    <p:extLst>
      <p:ext uri="{BB962C8B-B14F-4D97-AF65-F5344CB8AC3E}">
        <p14:creationId xmlns:p14="http://schemas.microsoft.com/office/powerpoint/2010/main" val="3432936454"/>
      </p:ext>
    </p:extLst>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Bridge Forces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871053679"/>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iddle (dragged).pdf"/>
          <p:cNvPicPr>
            <a:picLocks noChangeAspect="1"/>
          </p:cNvPicPr>
          <p:nvPr/>
        </p:nvPicPr>
        <p:blipFill rotWithShape="1">
          <a:blip r:embed="rId2">
            <a:extLst>
              <a:ext uri="{28A0092B-C50C-407E-A947-70E740481C1C}">
                <a14:useLocalDpi xmlns:a14="http://schemas.microsoft.com/office/drawing/2010/main" val="0"/>
              </a:ext>
            </a:extLst>
          </a:blip>
          <a:srcRect l="6996" t="24897" r="8259" b="24280"/>
          <a:stretch/>
        </p:blipFill>
        <p:spPr>
          <a:xfrm>
            <a:off x="1524000" y="1823224"/>
            <a:ext cx="9220200" cy="4272777"/>
          </a:xfrm>
          <a:prstGeom prst="rect">
            <a:avLst/>
          </a:prstGeom>
        </p:spPr>
      </p:pic>
      <p:sp>
        <p:nvSpPr>
          <p:cNvPr id="7" name="Title 6"/>
          <p:cNvSpPr>
            <a:spLocks noGrp="1"/>
          </p:cNvSpPr>
          <p:nvPr>
            <p:ph type="title"/>
          </p:nvPr>
        </p:nvSpPr>
        <p:spPr/>
        <p:txBody>
          <a:bodyPr/>
          <a:lstStyle/>
          <a:p>
            <a:r>
              <a:rPr lang="en-US" dirty="0"/>
              <a:t>Forces on a Bridge</a:t>
            </a:r>
          </a:p>
        </p:txBody>
      </p:sp>
    </p:spTree>
    <p:extLst>
      <p:ext uri="{BB962C8B-B14F-4D97-AF65-F5344CB8AC3E}">
        <p14:creationId xmlns:p14="http://schemas.microsoft.com/office/powerpoint/2010/main" val="284788353"/>
      </p:ext>
    </p:extLst>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ddle (dragged).pdf"/>
          <p:cNvPicPr>
            <a:picLocks noChangeAspect="1"/>
          </p:cNvPicPr>
          <p:nvPr/>
        </p:nvPicPr>
        <p:blipFill rotWithShape="1">
          <a:blip r:embed="rId2">
            <a:extLst>
              <a:ext uri="{28A0092B-C50C-407E-A947-70E740481C1C}">
                <a14:useLocalDpi xmlns:a14="http://schemas.microsoft.com/office/drawing/2010/main" val="0"/>
              </a:ext>
            </a:extLst>
          </a:blip>
          <a:srcRect l="6642" t="26223" r="6302" b="15952"/>
          <a:stretch/>
        </p:blipFill>
        <p:spPr>
          <a:xfrm>
            <a:off x="1600200" y="2139244"/>
            <a:ext cx="9045222" cy="4642556"/>
          </a:xfrm>
          <a:prstGeom prst="rect">
            <a:avLst/>
          </a:prstGeom>
        </p:spPr>
      </p:pic>
      <p:sp>
        <p:nvSpPr>
          <p:cNvPr id="7" name="Title 6"/>
          <p:cNvSpPr>
            <a:spLocks noGrp="1"/>
          </p:cNvSpPr>
          <p:nvPr>
            <p:ph type="title"/>
          </p:nvPr>
        </p:nvSpPr>
        <p:spPr/>
        <p:txBody>
          <a:bodyPr/>
          <a:lstStyle/>
          <a:p>
            <a:r>
              <a:rPr lang="en-US" dirty="0"/>
              <a:t>Dealing with Forces</a:t>
            </a:r>
          </a:p>
        </p:txBody>
      </p:sp>
    </p:spTree>
    <p:extLst>
      <p:ext uri="{BB962C8B-B14F-4D97-AF65-F5344CB8AC3E}">
        <p14:creationId xmlns:p14="http://schemas.microsoft.com/office/powerpoint/2010/main" val="3116191480"/>
      </p:ext>
    </p:extLst>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ChangeArrowheads="1"/>
          </p:cNvSpPr>
          <p:nvPr>
            <p:ph type="ctrTitle"/>
          </p:nvPr>
        </p:nvSpPr>
        <p:spPr/>
        <p:txBody>
          <a:bodyPr>
            <a:normAutofit/>
          </a:bodyPr>
          <a:lstStyle/>
          <a:p>
            <a:pPr>
              <a:defRPr/>
            </a:pPr>
            <a:r>
              <a:rPr sz="6600" dirty="0"/>
              <a:t>Beam</a:t>
            </a:r>
            <a:r>
              <a:rPr lang="en-US" sz="6600" dirty="0"/>
              <a:t> </a:t>
            </a:r>
            <a:r>
              <a:rPr sz="6600" dirty="0"/>
              <a:t>Bridges</a:t>
            </a:r>
          </a:p>
        </p:txBody>
      </p:sp>
      <p:sp>
        <p:nvSpPr>
          <p:cNvPr id="2" name="Subtitle 1"/>
          <p:cNvSpPr>
            <a:spLocks noGrp="1"/>
          </p:cNvSpPr>
          <p:nvPr>
            <p:ph type="subTitle" idx="1"/>
          </p:nvPr>
        </p:nvSpPr>
        <p:spPr/>
        <p:txBody>
          <a:bodyPr/>
          <a:lstStyle/>
          <a:p>
            <a:endParaRPr lang="en-US"/>
          </a:p>
        </p:txBody>
      </p:sp>
    </p:spTree>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idx="1"/>
          </p:nvPr>
        </p:nvSpPr>
        <p:spPr/>
        <p:txBody>
          <a:bodyPr>
            <a:normAutofit/>
          </a:bodyPr>
          <a:lstStyle/>
          <a:p>
            <a:r>
              <a:rPr lang="en-US" dirty="0">
                <a:latin typeface="Arial" charset="0"/>
              </a:rPr>
              <a:t>Oldest form of bridge</a:t>
            </a:r>
          </a:p>
          <a:p>
            <a:pPr marL="0" indent="0">
              <a:buNone/>
            </a:pPr>
            <a:endParaRPr lang="en-US" dirty="0">
              <a:latin typeface="Arial" charset="0"/>
            </a:endParaRPr>
          </a:p>
          <a:p>
            <a:r>
              <a:rPr lang="en-US" dirty="0">
                <a:latin typeface="Arial" charset="0"/>
              </a:rPr>
              <a:t>Consists of a beam supported by piers at either end of the beam</a:t>
            </a:r>
          </a:p>
          <a:p>
            <a:endParaRPr lang="en-US" dirty="0">
              <a:latin typeface="Arial" charset="0"/>
            </a:endParaRPr>
          </a:p>
          <a:p>
            <a:r>
              <a:rPr lang="en-US" dirty="0">
                <a:latin typeface="Arial" charset="0"/>
              </a:rPr>
              <a:t>Typically made from wood or metal</a:t>
            </a:r>
          </a:p>
        </p:txBody>
      </p:sp>
      <p:sp>
        <p:nvSpPr>
          <p:cNvPr id="503810" name="Rectangle 2"/>
          <p:cNvSpPr>
            <a:spLocks noGrp="1" noChangeArrowheads="1"/>
          </p:cNvSpPr>
          <p:nvPr>
            <p:ph type="title"/>
          </p:nvPr>
        </p:nvSpPr>
        <p:spPr/>
        <p:txBody>
          <a:bodyPr>
            <a:normAutofit/>
          </a:bodyPr>
          <a:lstStyle/>
          <a:p>
            <a:pPr>
              <a:defRPr/>
            </a:pPr>
            <a:r>
              <a:rPr lang="en-US" sz="4000" dirty="0"/>
              <a:t>Beam Bridges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7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Waveform.thmx</Template>
  <TotalTime>1831</TotalTime>
  <Words>1410</Words>
  <Application>Microsoft Office PowerPoint</Application>
  <PresentationFormat>Widescreen</PresentationFormat>
  <Paragraphs>179</Paragraphs>
  <Slides>44</Slides>
  <Notes>14</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Candara</vt:lpstr>
      <vt:lpstr>Franklin Gothic Book</vt:lpstr>
      <vt:lpstr>Symbol</vt:lpstr>
      <vt:lpstr>Tahoma</vt:lpstr>
      <vt:lpstr>Waveform</vt:lpstr>
      <vt:lpstr>Bridges</vt:lpstr>
      <vt:lpstr>History</vt:lpstr>
      <vt:lpstr>Bridge Construction</vt:lpstr>
      <vt:lpstr>Bridge Terms &amp; Bridge Forces</vt:lpstr>
      <vt:lpstr>Bridge Forces</vt:lpstr>
      <vt:lpstr>Forces on a Bridge</vt:lpstr>
      <vt:lpstr>Dealing with Forces</vt:lpstr>
      <vt:lpstr>Beam Bridges</vt:lpstr>
      <vt:lpstr>Beam Bridges</vt:lpstr>
      <vt:lpstr>PowerPoint Presentation</vt:lpstr>
      <vt:lpstr>Millennium Bridge, London</vt:lpstr>
      <vt:lpstr>PowerPoint Presentation</vt:lpstr>
      <vt:lpstr>Arch Bridges</vt:lpstr>
      <vt:lpstr>Arch Bridges</vt:lpstr>
      <vt:lpstr>Arch Bridges</vt:lpstr>
      <vt:lpstr>Aqueduct</vt:lpstr>
      <vt:lpstr>Antietam Bridge</vt:lpstr>
      <vt:lpstr>Pont du Gard</vt:lpstr>
      <vt:lpstr>Bridge Video!</vt:lpstr>
      <vt:lpstr>Truss Bridges</vt:lpstr>
      <vt:lpstr>Truss Bridges</vt:lpstr>
      <vt:lpstr>Pratt Truss</vt:lpstr>
      <vt:lpstr>Warren Truss</vt:lpstr>
      <vt:lpstr>Howe Truss</vt:lpstr>
      <vt:lpstr>Continuous Truss Bridges</vt:lpstr>
      <vt:lpstr>PowerPoint Presentation</vt:lpstr>
      <vt:lpstr>Cantilever Bridges</vt:lpstr>
      <vt:lpstr>Cantilever Bridges</vt:lpstr>
      <vt:lpstr>Cantilever Bridges</vt:lpstr>
      <vt:lpstr>PowerPoint Presentation</vt:lpstr>
      <vt:lpstr>Suspension Bridges</vt:lpstr>
      <vt:lpstr>Suspension Bridges</vt:lpstr>
      <vt:lpstr>Suspension Bridge Forces</vt:lpstr>
      <vt:lpstr>Akashi-Kaikyo Bridge, Japan</vt:lpstr>
      <vt:lpstr>Brooklyn Bridge</vt:lpstr>
      <vt:lpstr>Golden Gate Bridge</vt:lpstr>
      <vt:lpstr>Bridge Video</vt:lpstr>
      <vt:lpstr>PowerPoint Presentation</vt:lpstr>
      <vt:lpstr>PowerPoint Presentation</vt:lpstr>
      <vt:lpstr>Cable-Stayed Bridges</vt:lpstr>
      <vt:lpstr>Cable-Stayed Bridges</vt:lpstr>
      <vt:lpstr>Sunshine Skyway Bridge, St. Petersburg and Bradenton, Florida</vt:lpstr>
      <vt:lpstr>Clark Bridge in Alton, IL</vt:lpstr>
      <vt:lpstr>Lake Pontchartrain Causeway Southern Louisiana – Nearly 24 miles long</vt:lpstr>
    </vt:vector>
  </TitlesOfParts>
  <Company>CCHS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Vappuhn</dc:creator>
  <cp:lastModifiedBy>Brian Acquesta</cp:lastModifiedBy>
  <cp:revision>184</cp:revision>
  <dcterms:created xsi:type="dcterms:W3CDTF">2004-06-03T01:11:40Z</dcterms:created>
  <dcterms:modified xsi:type="dcterms:W3CDTF">2025-02-10T18:03:59Z</dcterms:modified>
</cp:coreProperties>
</file>